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75" r:id="rId3"/>
    <p:sldId id="258" r:id="rId4"/>
    <p:sldId id="260" r:id="rId5"/>
    <p:sldId id="259" r:id="rId6"/>
    <p:sldId id="262" r:id="rId7"/>
    <p:sldId id="273" r:id="rId8"/>
    <p:sldId id="265" r:id="rId9"/>
    <p:sldId id="264" r:id="rId10"/>
    <p:sldId id="263" r:id="rId11"/>
    <p:sldId id="269" r:id="rId12"/>
    <p:sldId id="270" r:id="rId13"/>
    <p:sldId id="271"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A2D"/>
    <a:srgbClr val="9BD22E"/>
    <a:srgbClr val="E7D475"/>
    <a:srgbClr val="CC9900"/>
    <a:srgbClr val="006600"/>
    <a:srgbClr val="669900"/>
    <a:srgbClr val="99CC00"/>
    <a:srgbClr val="E6F7CD"/>
    <a:srgbClr val="CCF7B7"/>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9882C-B6BA-4B1C-BEF5-E83F71B8AAFF}" v="231" dt="2020-10-14T12:26:37.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64140" autoAdjust="0"/>
  </p:normalViewPr>
  <p:slideViewPr>
    <p:cSldViewPr>
      <p:cViewPr varScale="1">
        <p:scale>
          <a:sx n="60" d="100"/>
          <a:sy n="60" d="100"/>
        </p:scale>
        <p:origin x="1665" y="27"/>
      </p:cViewPr>
      <p:guideLst/>
    </p:cSldViewPr>
  </p:slideViewPr>
  <p:notesTextViewPr>
    <p:cViewPr>
      <p:scale>
        <a:sx n="1" d="1"/>
        <a:sy n="1" d="1"/>
      </p:scale>
      <p:origin x="0" y="-165"/>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Guldin" userId="e0d0cb9b9b44ade3" providerId="LiveId" clId="{D5D9882C-B6BA-4B1C-BEF5-E83F71B8AAFF}"/>
    <pc:docChg chg="undo redo custSel addSld delSld modSld sldOrd modMainMaster">
      <pc:chgData name="Richard Guldin" userId="e0d0cb9b9b44ade3" providerId="LiveId" clId="{D5D9882C-B6BA-4B1C-BEF5-E83F71B8AAFF}" dt="2020-10-14T14:15:22.980" v="78842" actId="6549"/>
      <pc:docMkLst>
        <pc:docMk/>
      </pc:docMkLst>
      <pc:sldChg chg="modSp modNotesTx">
        <pc:chgData name="Richard Guldin" userId="e0d0cb9b9b44ade3" providerId="LiveId" clId="{D5D9882C-B6BA-4B1C-BEF5-E83F71B8AAFF}" dt="2020-10-12T14:00:35.703" v="55131" actId="1076"/>
        <pc:sldMkLst>
          <pc:docMk/>
          <pc:sldMk cId="0" sldId="256"/>
        </pc:sldMkLst>
        <pc:spChg chg="mod">
          <ac:chgData name="Richard Guldin" userId="e0d0cb9b9b44ade3" providerId="LiveId" clId="{D5D9882C-B6BA-4B1C-BEF5-E83F71B8AAFF}" dt="2020-10-12T14:00:27.600" v="55130" actId="20577"/>
          <ac:spMkLst>
            <pc:docMk/>
            <pc:sldMk cId="0" sldId="256"/>
            <ac:spMk id="397314" creationId="{86A10050-F2B4-4E7E-9823-32E33F8F63F4}"/>
          </ac:spMkLst>
        </pc:spChg>
        <pc:spChg chg="mod">
          <ac:chgData name="Richard Guldin" userId="e0d0cb9b9b44ade3" providerId="LiveId" clId="{D5D9882C-B6BA-4B1C-BEF5-E83F71B8AAFF}" dt="2020-10-12T14:00:35.703" v="55131" actId="1076"/>
          <ac:spMkLst>
            <pc:docMk/>
            <pc:sldMk cId="0" sldId="256"/>
            <ac:spMk id="397315" creationId="{ACCE8EE6-58DE-480C-8E3A-A2B19E5098DE}"/>
          </ac:spMkLst>
        </pc:spChg>
      </pc:sldChg>
      <pc:sldChg chg="addSp delSp modSp modNotesTx">
        <pc:chgData name="Richard Guldin" userId="e0d0cb9b9b44ade3" providerId="LiveId" clId="{D5D9882C-B6BA-4B1C-BEF5-E83F71B8AAFF}" dt="2020-10-13T17:39:52.997" v="65646" actId="27636"/>
        <pc:sldMkLst>
          <pc:docMk/>
          <pc:sldMk cId="3828073518" sldId="258"/>
        </pc:sldMkLst>
        <pc:spChg chg="mod">
          <ac:chgData name="Richard Guldin" userId="e0d0cb9b9b44ade3" providerId="LiveId" clId="{D5D9882C-B6BA-4B1C-BEF5-E83F71B8AAFF}" dt="2020-10-13T17:39:52.997" v="65646" actId="27636"/>
          <ac:spMkLst>
            <pc:docMk/>
            <pc:sldMk cId="3828073518" sldId="258"/>
            <ac:spMk id="3" creationId="{184A0099-02C4-419C-A889-3779802DF942}"/>
          </ac:spMkLst>
        </pc:spChg>
        <pc:spChg chg="del mod">
          <ac:chgData name="Richard Guldin" userId="e0d0cb9b9b44ade3" providerId="LiveId" clId="{D5D9882C-B6BA-4B1C-BEF5-E83F71B8AAFF}" dt="2020-10-12T14:11:44.495" v="55373"/>
          <ac:spMkLst>
            <pc:docMk/>
            <pc:sldMk cId="3828073518" sldId="258"/>
            <ac:spMk id="5" creationId="{5A346964-B25C-4AAD-88F3-2142DEC06F49}"/>
          </ac:spMkLst>
        </pc:spChg>
        <pc:spChg chg="mod">
          <ac:chgData name="Richard Guldin" userId="e0d0cb9b9b44ade3" providerId="LiveId" clId="{D5D9882C-B6BA-4B1C-BEF5-E83F71B8AAFF}" dt="2020-10-13T15:23:57.059" v="62180" actId="20577"/>
          <ac:spMkLst>
            <pc:docMk/>
            <pc:sldMk cId="3828073518" sldId="258"/>
            <ac:spMk id="6" creationId="{5DCFBFE1-FCB2-4F89-99A0-244D586C3FFB}"/>
          </ac:spMkLst>
        </pc:spChg>
        <pc:picChg chg="mod">
          <ac:chgData name="Richard Guldin" userId="e0d0cb9b9b44ade3" providerId="LiveId" clId="{D5D9882C-B6BA-4B1C-BEF5-E83F71B8AAFF}" dt="2020-10-13T15:24:46.623" v="62194" actId="1076"/>
          <ac:picMkLst>
            <pc:docMk/>
            <pc:sldMk cId="3828073518" sldId="258"/>
            <ac:picMk id="4" creationId="{D6E74D92-C24E-4B7D-BADC-42AB6C252D86}"/>
          </ac:picMkLst>
        </pc:picChg>
        <pc:picChg chg="add mod">
          <ac:chgData name="Richard Guldin" userId="e0d0cb9b9b44ade3" providerId="LiveId" clId="{D5D9882C-B6BA-4B1C-BEF5-E83F71B8AAFF}" dt="2020-10-13T15:22:50.442" v="62150" actId="692"/>
          <ac:picMkLst>
            <pc:docMk/>
            <pc:sldMk cId="3828073518" sldId="258"/>
            <ac:picMk id="7" creationId="{23264E8C-E3FA-479C-85F2-1E0301011A62}"/>
          </ac:picMkLst>
        </pc:picChg>
        <pc:cxnChg chg="add mod">
          <ac:chgData name="Richard Guldin" userId="e0d0cb9b9b44ade3" providerId="LiveId" clId="{D5D9882C-B6BA-4B1C-BEF5-E83F71B8AAFF}" dt="2020-10-13T15:24:36.318" v="62189" actId="692"/>
          <ac:cxnSpMkLst>
            <pc:docMk/>
            <pc:sldMk cId="3828073518" sldId="258"/>
            <ac:cxnSpMk id="9" creationId="{1A88D0EC-F080-4A40-AC08-A82969E84FC8}"/>
          </ac:cxnSpMkLst>
        </pc:cxnChg>
        <pc:cxnChg chg="add mod">
          <ac:chgData name="Richard Guldin" userId="e0d0cb9b9b44ade3" providerId="LiveId" clId="{D5D9882C-B6BA-4B1C-BEF5-E83F71B8AAFF}" dt="2020-10-13T15:24:53.275" v="62195" actId="1076"/>
          <ac:cxnSpMkLst>
            <pc:docMk/>
            <pc:sldMk cId="3828073518" sldId="258"/>
            <ac:cxnSpMk id="15" creationId="{EE887441-3FE8-4A34-B455-12DCBCCAF573}"/>
          </ac:cxnSpMkLst>
        </pc:cxnChg>
      </pc:sldChg>
      <pc:sldChg chg="modSp modNotesTx">
        <pc:chgData name="Richard Guldin" userId="e0d0cb9b9b44ade3" providerId="LiveId" clId="{D5D9882C-B6BA-4B1C-BEF5-E83F71B8AAFF}" dt="2020-10-13T17:47:07.908" v="66556" actId="6549"/>
        <pc:sldMkLst>
          <pc:docMk/>
          <pc:sldMk cId="1408969100" sldId="259"/>
        </pc:sldMkLst>
        <pc:spChg chg="mod">
          <ac:chgData name="Richard Guldin" userId="e0d0cb9b9b44ade3" providerId="LiveId" clId="{D5D9882C-B6BA-4B1C-BEF5-E83F71B8AAFF}" dt="2020-10-12T14:35:07.759" v="56842" actId="255"/>
          <ac:spMkLst>
            <pc:docMk/>
            <pc:sldMk cId="1408969100" sldId="259"/>
            <ac:spMk id="2" creationId="{199A7B6F-F426-4268-9E88-FD1C6920D600}"/>
          </ac:spMkLst>
        </pc:spChg>
        <pc:spChg chg="mod">
          <ac:chgData name="Richard Guldin" userId="e0d0cb9b9b44ade3" providerId="LiveId" clId="{D5D9882C-B6BA-4B1C-BEF5-E83F71B8AAFF}" dt="2020-10-13T15:29:52.497" v="62443" actId="20577"/>
          <ac:spMkLst>
            <pc:docMk/>
            <pc:sldMk cId="1408969100" sldId="259"/>
            <ac:spMk id="3" creationId="{230B6FD2-31BE-424D-A816-6229E2B07ADC}"/>
          </ac:spMkLst>
        </pc:spChg>
      </pc:sldChg>
      <pc:sldChg chg="modSp add modNotesTx">
        <pc:chgData name="Richard Guldin" userId="e0d0cb9b9b44ade3" providerId="LiveId" clId="{D5D9882C-B6BA-4B1C-BEF5-E83F71B8AAFF}" dt="2020-10-13T17:41:38.775" v="65685" actId="6549"/>
        <pc:sldMkLst>
          <pc:docMk/>
          <pc:sldMk cId="1059186811" sldId="260"/>
        </pc:sldMkLst>
        <pc:spChg chg="mod">
          <ac:chgData name="Richard Guldin" userId="e0d0cb9b9b44ade3" providerId="LiveId" clId="{D5D9882C-B6BA-4B1C-BEF5-E83F71B8AAFF}" dt="2020-10-12T14:35:19.037" v="56843" actId="6549"/>
          <ac:spMkLst>
            <pc:docMk/>
            <pc:sldMk cId="1059186811" sldId="260"/>
            <ac:spMk id="2" creationId="{61CC4E83-070F-4E07-9D2F-69997782F826}"/>
          </ac:spMkLst>
        </pc:spChg>
        <pc:spChg chg="mod">
          <ac:chgData name="Richard Guldin" userId="e0d0cb9b9b44ade3" providerId="LiveId" clId="{D5D9882C-B6BA-4B1C-BEF5-E83F71B8AAFF}" dt="2020-10-13T15:27:50.627" v="62306" actId="20577"/>
          <ac:spMkLst>
            <pc:docMk/>
            <pc:sldMk cId="1059186811" sldId="260"/>
            <ac:spMk id="3" creationId="{11602BBF-D2A2-4E87-AA9E-FFC33B502507}"/>
          </ac:spMkLst>
        </pc:spChg>
      </pc:sldChg>
      <pc:sldChg chg="modSp add del ord modNotesTx">
        <pc:chgData name="Richard Guldin" userId="e0d0cb9b9b44ade3" providerId="LiveId" clId="{D5D9882C-B6BA-4B1C-BEF5-E83F71B8AAFF}" dt="2020-10-12T15:29:52.533" v="58083" actId="2696"/>
        <pc:sldMkLst>
          <pc:docMk/>
          <pc:sldMk cId="2251042757" sldId="261"/>
        </pc:sldMkLst>
        <pc:spChg chg="mod">
          <ac:chgData name="Richard Guldin" userId="e0d0cb9b9b44ade3" providerId="LiveId" clId="{D5D9882C-B6BA-4B1C-BEF5-E83F71B8AAFF}" dt="2020-10-12T14:36:00.086" v="56849" actId="255"/>
          <ac:spMkLst>
            <pc:docMk/>
            <pc:sldMk cId="2251042757" sldId="261"/>
            <ac:spMk id="2" creationId="{DFE44133-42CB-4DBF-94DB-15F9C05D0FF7}"/>
          </ac:spMkLst>
        </pc:spChg>
        <pc:spChg chg="mod">
          <ac:chgData name="Richard Guldin" userId="e0d0cb9b9b44ade3" providerId="LiveId" clId="{D5D9882C-B6BA-4B1C-BEF5-E83F71B8AAFF}" dt="2020-10-12T14:36:09.725" v="56851" actId="207"/>
          <ac:spMkLst>
            <pc:docMk/>
            <pc:sldMk cId="2251042757" sldId="261"/>
            <ac:spMk id="3" creationId="{D6ECBB9E-4B5A-4CE8-A089-CB1DF0FA3201}"/>
          </ac:spMkLst>
        </pc:spChg>
      </pc:sldChg>
      <pc:sldChg chg="modSp add ord modNotesTx">
        <pc:chgData name="Richard Guldin" userId="e0d0cb9b9b44ade3" providerId="LiveId" clId="{D5D9882C-B6BA-4B1C-BEF5-E83F71B8AAFF}" dt="2020-10-13T18:23:20.510" v="68150" actId="5793"/>
        <pc:sldMkLst>
          <pc:docMk/>
          <pc:sldMk cId="2777973649" sldId="262"/>
        </pc:sldMkLst>
        <pc:spChg chg="mod">
          <ac:chgData name="Richard Guldin" userId="e0d0cb9b9b44ade3" providerId="LiveId" clId="{D5D9882C-B6BA-4B1C-BEF5-E83F71B8AAFF}" dt="2020-10-12T14:35:02.058" v="56841" actId="255"/>
          <ac:spMkLst>
            <pc:docMk/>
            <pc:sldMk cId="2777973649" sldId="262"/>
            <ac:spMk id="2" creationId="{DB3AB810-9408-49A2-82B1-BF44504B42BF}"/>
          </ac:spMkLst>
        </pc:spChg>
        <pc:spChg chg="mod">
          <ac:chgData name="Richard Guldin" userId="e0d0cb9b9b44ade3" providerId="LiveId" clId="{D5D9882C-B6BA-4B1C-BEF5-E83F71B8AAFF}" dt="2020-10-13T18:23:20.510" v="68150" actId="5793"/>
          <ac:spMkLst>
            <pc:docMk/>
            <pc:sldMk cId="2777973649" sldId="262"/>
            <ac:spMk id="3" creationId="{A99F5246-FCA9-4620-901B-F60B343DEE19}"/>
          </ac:spMkLst>
        </pc:spChg>
      </pc:sldChg>
      <pc:sldChg chg="modSp add modNotesTx">
        <pc:chgData name="Richard Guldin" userId="e0d0cb9b9b44ade3" providerId="LiveId" clId="{D5D9882C-B6BA-4B1C-BEF5-E83F71B8AAFF}" dt="2020-10-14T13:05:45.599" v="77336" actId="20577"/>
        <pc:sldMkLst>
          <pc:docMk/>
          <pc:sldMk cId="2484496826" sldId="263"/>
        </pc:sldMkLst>
        <pc:spChg chg="mod">
          <ac:chgData name="Richard Guldin" userId="e0d0cb9b9b44ade3" providerId="LiveId" clId="{D5D9882C-B6BA-4B1C-BEF5-E83F71B8AAFF}" dt="2020-10-13T15:52:08.742" v="64163" actId="14100"/>
          <ac:spMkLst>
            <pc:docMk/>
            <pc:sldMk cId="2484496826" sldId="263"/>
            <ac:spMk id="2" creationId="{144594AD-1D1A-4ADF-AEC5-005B748C6EBE}"/>
          </ac:spMkLst>
        </pc:spChg>
        <pc:spChg chg="mod">
          <ac:chgData name="Richard Guldin" userId="e0d0cb9b9b44ade3" providerId="LiveId" clId="{D5D9882C-B6BA-4B1C-BEF5-E83F71B8AAFF}" dt="2020-10-14T13:02:43.018" v="77125" actId="6549"/>
          <ac:spMkLst>
            <pc:docMk/>
            <pc:sldMk cId="2484496826" sldId="263"/>
            <ac:spMk id="3" creationId="{6B1B36DB-CB2D-4BE0-A7DC-A26B6826F8EF}"/>
          </ac:spMkLst>
        </pc:spChg>
      </pc:sldChg>
      <pc:sldChg chg="addSp modSp add ord modNotesTx">
        <pc:chgData name="Richard Guldin" userId="e0d0cb9b9b44ade3" providerId="LiveId" clId="{D5D9882C-B6BA-4B1C-BEF5-E83F71B8AAFF}" dt="2020-10-13T15:44:29.174" v="63512" actId="6549"/>
        <pc:sldMkLst>
          <pc:docMk/>
          <pc:sldMk cId="1144189911" sldId="264"/>
        </pc:sldMkLst>
        <pc:spChg chg="mod">
          <ac:chgData name="Richard Guldin" userId="e0d0cb9b9b44ade3" providerId="LiveId" clId="{D5D9882C-B6BA-4B1C-BEF5-E83F71B8AAFF}" dt="2020-10-12T15:54:31.128" v="59846" actId="20577"/>
          <ac:spMkLst>
            <pc:docMk/>
            <pc:sldMk cId="1144189911" sldId="264"/>
            <ac:spMk id="2" creationId="{11B3C76A-1DAB-4A89-91E9-CE7425F40ACB}"/>
          </ac:spMkLst>
        </pc:spChg>
        <pc:spChg chg="mod">
          <ac:chgData name="Richard Guldin" userId="e0d0cb9b9b44ade3" providerId="LiveId" clId="{D5D9882C-B6BA-4B1C-BEF5-E83F71B8AAFF}" dt="2020-10-12T15:51:25.273" v="59797" actId="113"/>
          <ac:spMkLst>
            <pc:docMk/>
            <pc:sldMk cId="1144189911" sldId="264"/>
            <ac:spMk id="3" creationId="{D6C99753-E558-483B-80FD-BE4868A1B833}"/>
          </ac:spMkLst>
        </pc:spChg>
        <pc:spChg chg="mod">
          <ac:chgData name="Richard Guldin" userId="e0d0cb9b9b44ade3" providerId="LiveId" clId="{D5D9882C-B6BA-4B1C-BEF5-E83F71B8AAFF}" dt="2020-10-12T15:49:43.716" v="59783" actId="115"/>
          <ac:spMkLst>
            <pc:docMk/>
            <pc:sldMk cId="1144189911" sldId="264"/>
            <ac:spMk id="4" creationId="{41751907-B786-426B-B14A-44AD1F127C03}"/>
          </ac:spMkLst>
        </pc:spChg>
        <pc:spChg chg="add mod">
          <ac:chgData name="Richard Guldin" userId="e0d0cb9b9b44ade3" providerId="LiveId" clId="{D5D9882C-B6BA-4B1C-BEF5-E83F71B8AAFF}" dt="2020-10-12T15:53:15.860" v="59812" actId="1076"/>
          <ac:spMkLst>
            <pc:docMk/>
            <pc:sldMk cId="1144189911" sldId="264"/>
            <ac:spMk id="5" creationId="{9EA43A67-FC93-4F13-B3B4-F0FCF13807DB}"/>
          </ac:spMkLst>
        </pc:spChg>
        <pc:spChg chg="add mod">
          <ac:chgData name="Richard Guldin" userId="e0d0cb9b9b44ade3" providerId="LiveId" clId="{D5D9882C-B6BA-4B1C-BEF5-E83F71B8AAFF}" dt="2020-10-12T15:53:43.430" v="59813" actId="1076"/>
          <ac:spMkLst>
            <pc:docMk/>
            <pc:sldMk cId="1144189911" sldId="264"/>
            <ac:spMk id="6" creationId="{379AAD75-43F0-49AF-A797-0964FF8CC9ED}"/>
          </ac:spMkLst>
        </pc:spChg>
        <pc:spChg chg="add mod">
          <ac:chgData name="Richard Guldin" userId="e0d0cb9b9b44ade3" providerId="LiveId" clId="{D5D9882C-B6BA-4B1C-BEF5-E83F71B8AAFF}" dt="2020-10-12T15:52:55.237" v="59808" actId="1076"/>
          <ac:spMkLst>
            <pc:docMk/>
            <pc:sldMk cId="1144189911" sldId="264"/>
            <ac:spMk id="7" creationId="{18285B6F-84A2-46CB-B0E4-E0763E332566}"/>
          </ac:spMkLst>
        </pc:spChg>
        <pc:spChg chg="add mod">
          <ac:chgData name="Richard Guldin" userId="e0d0cb9b9b44ade3" providerId="LiveId" clId="{D5D9882C-B6BA-4B1C-BEF5-E83F71B8AAFF}" dt="2020-10-12T15:52:29.993" v="59805" actId="14100"/>
          <ac:spMkLst>
            <pc:docMk/>
            <pc:sldMk cId="1144189911" sldId="264"/>
            <ac:spMk id="8" creationId="{8B776BB0-09DE-4FAF-BDE2-9D3E6D9BD60F}"/>
          </ac:spMkLst>
        </pc:spChg>
      </pc:sldChg>
      <pc:sldChg chg="modSp add ord modNotesTx">
        <pc:chgData name="Richard Guldin" userId="e0d0cb9b9b44ade3" providerId="LiveId" clId="{D5D9882C-B6BA-4B1C-BEF5-E83F71B8AAFF}" dt="2020-10-14T12:52:57.350" v="76980" actId="6549"/>
        <pc:sldMkLst>
          <pc:docMk/>
          <pc:sldMk cId="2435063081" sldId="265"/>
        </pc:sldMkLst>
        <pc:spChg chg="mod">
          <ac:chgData name="Richard Guldin" userId="e0d0cb9b9b44ade3" providerId="LiveId" clId="{D5D9882C-B6BA-4B1C-BEF5-E83F71B8AAFF}" dt="2020-10-12T15:31:42.631" v="58152" actId="20577"/>
          <ac:spMkLst>
            <pc:docMk/>
            <pc:sldMk cId="2435063081" sldId="265"/>
            <ac:spMk id="2" creationId="{6C5FE336-A592-49BE-B787-61F59C103E36}"/>
          </ac:spMkLst>
        </pc:spChg>
        <pc:spChg chg="mod">
          <ac:chgData name="Richard Guldin" userId="e0d0cb9b9b44ade3" providerId="LiveId" clId="{D5D9882C-B6BA-4B1C-BEF5-E83F71B8AAFF}" dt="2020-10-12T15:47:37.507" v="59768" actId="1076"/>
          <ac:spMkLst>
            <pc:docMk/>
            <pc:sldMk cId="2435063081" sldId="265"/>
            <ac:spMk id="3" creationId="{2F1BFCFB-7397-4FCE-98AD-E6A2DE8EE1EB}"/>
          </ac:spMkLst>
        </pc:spChg>
      </pc:sldChg>
      <pc:sldChg chg="add del">
        <pc:chgData name="Richard Guldin" userId="e0d0cb9b9b44ade3" providerId="LiveId" clId="{D5D9882C-B6BA-4B1C-BEF5-E83F71B8AAFF}" dt="2020-10-07T16:06:00.915" v="7106" actId="2696"/>
        <pc:sldMkLst>
          <pc:docMk/>
          <pc:sldMk cId="3780353308" sldId="266"/>
        </pc:sldMkLst>
      </pc:sldChg>
      <pc:sldChg chg="add del">
        <pc:chgData name="Richard Guldin" userId="e0d0cb9b9b44ade3" providerId="LiveId" clId="{D5D9882C-B6BA-4B1C-BEF5-E83F71B8AAFF}" dt="2020-10-07T17:29:31.618" v="10789" actId="2696"/>
        <pc:sldMkLst>
          <pc:docMk/>
          <pc:sldMk cId="2896870959" sldId="267"/>
        </pc:sldMkLst>
      </pc:sldChg>
      <pc:sldChg chg="modSp add del ord modNotesTx">
        <pc:chgData name="Richard Guldin" userId="e0d0cb9b9b44ade3" providerId="LiveId" clId="{D5D9882C-B6BA-4B1C-BEF5-E83F71B8AAFF}" dt="2020-10-11T13:37:53.168" v="43109" actId="2696"/>
        <pc:sldMkLst>
          <pc:docMk/>
          <pc:sldMk cId="1191385194" sldId="268"/>
        </pc:sldMkLst>
        <pc:spChg chg="mod">
          <ac:chgData name="Richard Guldin" userId="e0d0cb9b9b44ade3" providerId="LiveId" clId="{D5D9882C-B6BA-4B1C-BEF5-E83F71B8AAFF}" dt="2020-10-07T16:46:17.395" v="8199" actId="255"/>
          <ac:spMkLst>
            <pc:docMk/>
            <pc:sldMk cId="1191385194" sldId="268"/>
            <ac:spMk id="3" creationId="{D6C99753-E558-483B-80FD-BE4868A1B833}"/>
          </ac:spMkLst>
        </pc:spChg>
        <pc:spChg chg="mod">
          <ac:chgData name="Richard Guldin" userId="e0d0cb9b9b44ade3" providerId="LiveId" clId="{D5D9882C-B6BA-4B1C-BEF5-E83F71B8AAFF}" dt="2020-10-09T13:00:47.878" v="35129" actId="114"/>
          <ac:spMkLst>
            <pc:docMk/>
            <pc:sldMk cId="1191385194" sldId="268"/>
            <ac:spMk id="4" creationId="{41751907-B786-426B-B14A-44AD1F127C03}"/>
          </ac:spMkLst>
        </pc:spChg>
      </pc:sldChg>
      <pc:sldChg chg="modSp add modNotesTx">
        <pc:chgData name="Richard Guldin" userId="e0d0cb9b9b44ade3" providerId="LiveId" clId="{D5D9882C-B6BA-4B1C-BEF5-E83F71B8AAFF}" dt="2020-10-14T14:03:49.167" v="77794" actId="20577"/>
        <pc:sldMkLst>
          <pc:docMk/>
          <pc:sldMk cId="692025006" sldId="269"/>
        </pc:sldMkLst>
        <pc:spChg chg="mod">
          <ac:chgData name="Richard Guldin" userId="e0d0cb9b9b44ade3" providerId="LiveId" clId="{D5D9882C-B6BA-4B1C-BEF5-E83F71B8AAFF}" dt="2020-10-07T17:29:59.208" v="10793" actId="20577"/>
          <ac:spMkLst>
            <pc:docMk/>
            <pc:sldMk cId="692025006" sldId="269"/>
            <ac:spMk id="2" creationId="{17336F63-6676-4FF1-AF26-E6EDF6B4997A}"/>
          </ac:spMkLst>
        </pc:spChg>
        <pc:spChg chg="mod">
          <ac:chgData name="Richard Guldin" userId="e0d0cb9b9b44ade3" providerId="LiveId" clId="{D5D9882C-B6BA-4B1C-BEF5-E83F71B8AAFF}" dt="2020-10-14T14:00:04.019" v="77374" actId="27636"/>
          <ac:spMkLst>
            <pc:docMk/>
            <pc:sldMk cId="692025006" sldId="269"/>
            <ac:spMk id="3" creationId="{69923A35-A874-48AE-839B-38B0D65CF03E}"/>
          </ac:spMkLst>
        </pc:spChg>
      </pc:sldChg>
      <pc:sldChg chg="modSp add modNotesTx">
        <pc:chgData name="Richard Guldin" userId="e0d0cb9b9b44ade3" providerId="LiveId" clId="{D5D9882C-B6BA-4B1C-BEF5-E83F71B8AAFF}" dt="2020-10-14T14:09:17.126" v="78417" actId="6549"/>
        <pc:sldMkLst>
          <pc:docMk/>
          <pc:sldMk cId="1379708140" sldId="270"/>
        </pc:sldMkLst>
        <pc:spChg chg="mod">
          <ac:chgData name="Richard Guldin" userId="e0d0cb9b9b44ade3" providerId="LiveId" clId="{D5D9882C-B6BA-4B1C-BEF5-E83F71B8AAFF}" dt="2020-10-07T17:34:41.532" v="11197" actId="20577"/>
          <ac:spMkLst>
            <pc:docMk/>
            <pc:sldMk cId="1379708140" sldId="270"/>
            <ac:spMk id="2" creationId="{391B0674-7A55-49C2-A7A5-B25753006214}"/>
          </ac:spMkLst>
        </pc:spChg>
        <pc:spChg chg="mod">
          <ac:chgData name="Richard Guldin" userId="e0d0cb9b9b44ade3" providerId="LiveId" clId="{D5D9882C-B6BA-4B1C-BEF5-E83F71B8AAFF}" dt="2020-10-13T14:17:24.249" v="61018" actId="5793"/>
          <ac:spMkLst>
            <pc:docMk/>
            <pc:sldMk cId="1379708140" sldId="270"/>
            <ac:spMk id="3" creationId="{93168FD6-82D8-41FB-9933-49F21DFFFEF2}"/>
          </ac:spMkLst>
        </pc:spChg>
      </pc:sldChg>
      <pc:sldChg chg="modSp add modNotesTx">
        <pc:chgData name="Richard Guldin" userId="e0d0cb9b9b44ade3" providerId="LiveId" clId="{D5D9882C-B6BA-4B1C-BEF5-E83F71B8AAFF}" dt="2020-10-14T14:10:13.891" v="78552" actId="6549"/>
        <pc:sldMkLst>
          <pc:docMk/>
          <pc:sldMk cId="3899615525" sldId="271"/>
        </pc:sldMkLst>
        <pc:spChg chg="mod">
          <ac:chgData name="Richard Guldin" userId="e0d0cb9b9b44ade3" providerId="LiveId" clId="{D5D9882C-B6BA-4B1C-BEF5-E83F71B8AAFF}" dt="2020-10-07T17:57:39.129" v="12027"/>
          <ac:spMkLst>
            <pc:docMk/>
            <pc:sldMk cId="3899615525" sldId="271"/>
            <ac:spMk id="2" creationId="{B88CFA84-0890-4619-ADE0-4508694ACEC5}"/>
          </ac:spMkLst>
        </pc:spChg>
        <pc:spChg chg="mod">
          <ac:chgData name="Richard Guldin" userId="e0d0cb9b9b44ade3" providerId="LiveId" clId="{D5D9882C-B6BA-4B1C-BEF5-E83F71B8AAFF}" dt="2020-10-14T14:07:40.136" v="78086" actId="6549"/>
          <ac:spMkLst>
            <pc:docMk/>
            <pc:sldMk cId="3899615525" sldId="271"/>
            <ac:spMk id="3" creationId="{704C46DF-6AAF-4857-AB51-EF9DB7D3D5C2}"/>
          </ac:spMkLst>
        </pc:spChg>
      </pc:sldChg>
      <pc:sldChg chg="modSp add modNotesTx">
        <pc:chgData name="Richard Guldin" userId="e0d0cb9b9b44ade3" providerId="LiveId" clId="{D5D9882C-B6BA-4B1C-BEF5-E83F71B8AAFF}" dt="2020-10-14T14:15:22.980" v="78842" actId="6549"/>
        <pc:sldMkLst>
          <pc:docMk/>
          <pc:sldMk cId="4134411761" sldId="272"/>
        </pc:sldMkLst>
        <pc:spChg chg="mod">
          <ac:chgData name="Richard Guldin" userId="e0d0cb9b9b44ade3" providerId="LiveId" clId="{D5D9882C-B6BA-4B1C-BEF5-E83F71B8AAFF}" dt="2020-10-08T13:31:56.446" v="12662" actId="20577"/>
          <ac:spMkLst>
            <pc:docMk/>
            <pc:sldMk cId="4134411761" sldId="272"/>
            <ac:spMk id="2" creationId="{64066B3B-5A5B-4D85-82E7-010C6D18D0F9}"/>
          </ac:spMkLst>
        </pc:spChg>
        <pc:spChg chg="mod">
          <ac:chgData name="Richard Guldin" userId="e0d0cb9b9b44ade3" providerId="LiveId" clId="{D5D9882C-B6BA-4B1C-BEF5-E83F71B8AAFF}" dt="2020-10-14T14:14:31.670" v="78732" actId="20577"/>
          <ac:spMkLst>
            <pc:docMk/>
            <pc:sldMk cId="4134411761" sldId="272"/>
            <ac:spMk id="3" creationId="{851485D6-4003-430A-A5FF-28F61DF591E2}"/>
          </ac:spMkLst>
        </pc:spChg>
      </pc:sldChg>
      <pc:sldChg chg="addSp delSp modSp add ord modNotesTx">
        <pc:chgData name="Richard Guldin" userId="e0d0cb9b9b44ade3" providerId="LiveId" clId="{D5D9882C-B6BA-4B1C-BEF5-E83F71B8AAFF}" dt="2020-10-14T12:49:29.347" v="76585" actId="20577"/>
        <pc:sldMkLst>
          <pc:docMk/>
          <pc:sldMk cId="3705159079" sldId="273"/>
        </pc:sldMkLst>
        <pc:spChg chg="mod">
          <ac:chgData name="Richard Guldin" userId="e0d0cb9b9b44ade3" providerId="LiveId" clId="{D5D9882C-B6BA-4B1C-BEF5-E83F71B8AAFF}" dt="2020-10-12T14:34:55.874" v="56840" actId="255"/>
          <ac:spMkLst>
            <pc:docMk/>
            <pc:sldMk cId="3705159079" sldId="273"/>
            <ac:spMk id="2" creationId="{6AD4B3E2-6A4D-4EF6-A6C9-C5F7618452A2}"/>
          </ac:spMkLst>
        </pc:spChg>
        <pc:spChg chg="mod">
          <ac:chgData name="Richard Guldin" userId="e0d0cb9b9b44ade3" providerId="LiveId" clId="{D5D9882C-B6BA-4B1C-BEF5-E83F71B8AAFF}" dt="2020-10-13T19:19:30.526" v="70583" actId="255"/>
          <ac:spMkLst>
            <pc:docMk/>
            <pc:sldMk cId="3705159079" sldId="273"/>
            <ac:spMk id="3" creationId="{0C603964-BA1D-4528-9104-B875E25E6A9E}"/>
          </ac:spMkLst>
        </pc:spChg>
        <pc:spChg chg="add del mod">
          <ac:chgData name="Richard Guldin" userId="e0d0cb9b9b44ade3" providerId="LiveId" clId="{D5D9882C-B6BA-4B1C-BEF5-E83F71B8AAFF}" dt="2020-10-09T14:20:25.225" v="40099"/>
          <ac:spMkLst>
            <pc:docMk/>
            <pc:sldMk cId="3705159079" sldId="273"/>
            <ac:spMk id="4" creationId="{01F857A8-E021-48B6-96D3-E705885C2278}"/>
          </ac:spMkLst>
        </pc:spChg>
      </pc:sldChg>
      <pc:sldChg chg="add del">
        <pc:chgData name="Richard Guldin" userId="e0d0cb9b9b44ade3" providerId="LiveId" clId="{D5D9882C-B6BA-4B1C-BEF5-E83F71B8AAFF}" dt="2020-10-12T12:52:51.608" v="54232" actId="2696"/>
        <pc:sldMkLst>
          <pc:docMk/>
          <pc:sldMk cId="3257446604" sldId="274"/>
        </pc:sldMkLst>
      </pc:sldChg>
      <pc:sldChg chg="modSp add modNotesTx">
        <pc:chgData name="Richard Guldin" userId="e0d0cb9b9b44ade3" providerId="LiveId" clId="{D5D9882C-B6BA-4B1C-BEF5-E83F71B8AAFF}" dt="2020-10-13T17:39:09.017" v="65640" actId="6549"/>
        <pc:sldMkLst>
          <pc:docMk/>
          <pc:sldMk cId="1028030911" sldId="275"/>
        </pc:sldMkLst>
        <pc:spChg chg="mod">
          <ac:chgData name="Richard Guldin" userId="e0d0cb9b9b44ade3" providerId="LiveId" clId="{D5D9882C-B6BA-4B1C-BEF5-E83F71B8AAFF}" dt="2020-10-12T12:53:48.699" v="54272" actId="2711"/>
          <ac:spMkLst>
            <pc:docMk/>
            <pc:sldMk cId="1028030911" sldId="275"/>
            <ac:spMk id="2" creationId="{64066B3B-5A5B-4D85-82E7-010C6D18D0F9}"/>
          </ac:spMkLst>
        </pc:spChg>
        <pc:spChg chg="mod">
          <ac:chgData name="Richard Guldin" userId="e0d0cb9b9b44ade3" providerId="LiveId" clId="{D5D9882C-B6BA-4B1C-BEF5-E83F71B8AAFF}" dt="2020-10-13T17:38:38.824" v="65604" actId="6549"/>
          <ac:spMkLst>
            <pc:docMk/>
            <pc:sldMk cId="1028030911" sldId="275"/>
            <ac:spMk id="3" creationId="{851485D6-4003-430A-A5FF-28F61DF591E2}"/>
          </ac:spMkLst>
        </pc:spChg>
      </pc:sldChg>
      <pc:sldMasterChg chg="modSldLayout">
        <pc:chgData name="Richard Guldin" userId="e0d0cb9b9b44ade3" providerId="LiveId" clId="{D5D9882C-B6BA-4B1C-BEF5-E83F71B8AAFF}" dt="2020-10-06T19:45:56.991" v="6141" actId="6549"/>
        <pc:sldMasterMkLst>
          <pc:docMk/>
          <pc:sldMasterMk cId="0" sldId="2147483648"/>
        </pc:sldMasterMkLst>
        <pc:sldLayoutChg chg="modSp">
          <pc:chgData name="Richard Guldin" userId="e0d0cb9b9b44ade3" providerId="LiveId" clId="{D5D9882C-B6BA-4B1C-BEF5-E83F71B8AAFF}" dt="2020-10-06T19:44:33.193" v="6115" actId="207"/>
          <pc:sldLayoutMkLst>
            <pc:docMk/>
            <pc:sldMasterMk cId="0" sldId="2147483648"/>
            <pc:sldLayoutMk cId="670830629" sldId="2147483650"/>
          </pc:sldLayoutMkLst>
          <pc:spChg chg="mod">
            <ac:chgData name="Richard Guldin" userId="e0d0cb9b9b44ade3" providerId="LiveId" clId="{D5D9882C-B6BA-4B1C-BEF5-E83F71B8AAFF}" dt="2020-10-06T19:44:33.193" v="6115" actId="207"/>
            <ac:spMkLst>
              <pc:docMk/>
              <pc:sldMasterMk cId="0" sldId="2147483648"/>
              <pc:sldLayoutMk cId="670830629" sldId="2147483650"/>
              <ac:spMk id="3" creationId="{D9AC1555-42D0-4A4B-AB5D-B8F2C1A1283F}"/>
            </ac:spMkLst>
          </pc:spChg>
        </pc:sldLayoutChg>
        <pc:sldLayoutChg chg="modSp">
          <pc:chgData name="Richard Guldin" userId="e0d0cb9b9b44ade3" providerId="LiveId" clId="{D5D9882C-B6BA-4B1C-BEF5-E83F71B8AAFF}" dt="2020-10-06T19:45:56.991" v="6141" actId="6549"/>
          <pc:sldLayoutMkLst>
            <pc:docMk/>
            <pc:sldMasterMk cId="0" sldId="2147483648"/>
            <pc:sldLayoutMk cId="2888246551" sldId="2147483652"/>
          </pc:sldLayoutMkLst>
          <pc:spChg chg="mod">
            <ac:chgData name="Richard Guldin" userId="e0d0cb9b9b44ade3" providerId="LiveId" clId="{D5D9882C-B6BA-4B1C-BEF5-E83F71B8AAFF}" dt="2020-10-06T19:41:48" v="6104" actId="207"/>
            <ac:spMkLst>
              <pc:docMk/>
              <pc:sldMasterMk cId="0" sldId="2147483648"/>
              <pc:sldLayoutMk cId="2888246551" sldId="2147483652"/>
              <ac:spMk id="2" creationId="{90500A1C-6DB6-4FB1-8A54-957A437831C9}"/>
            </ac:spMkLst>
          </pc:spChg>
          <pc:spChg chg="mod">
            <ac:chgData name="Richard Guldin" userId="e0d0cb9b9b44ade3" providerId="LiveId" clId="{D5D9882C-B6BA-4B1C-BEF5-E83F71B8AAFF}" dt="2020-10-06T19:44:40.198" v="6116" actId="207"/>
            <ac:spMkLst>
              <pc:docMk/>
              <pc:sldMasterMk cId="0" sldId="2147483648"/>
              <pc:sldLayoutMk cId="2888246551" sldId="2147483652"/>
              <ac:spMk id="3" creationId="{45B8FC63-0155-43B0-90BE-74DA0B796284}"/>
            </ac:spMkLst>
          </pc:spChg>
          <pc:spChg chg="mod">
            <ac:chgData name="Richard Guldin" userId="e0d0cb9b9b44ade3" providerId="LiveId" clId="{D5D9882C-B6BA-4B1C-BEF5-E83F71B8AAFF}" dt="2020-10-06T19:45:56.991" v="6141" actId="6549"/>
            <ac:spMkLst>
              <pc:docMk/>
              <pc:sldMasterMk cId="0" sldId="2147483648"/>
              <pc:sldLayoutMk cId="2888246551" sldId="2147483652"/>
              <ac:spMk id="4" creationId="{30932AD8-B818-4070-BB26-1137404425C8}"/>
            </ac:spMkLst>
          </pc:spChg>
        </pc:sldLayoutChg>
      </pc:sldMasterChg>
      <pc:sldMasterChg chg="modSp modSldLayout">
        <pc:chgData name="Richard Guldin" userId="e0d0cb9b9b44ade3" providerId="LiveId" clId="{D5D9882C-B6BA-4B1C-BEF5-E83F71B8AAFF}" dt="2020-10-12T14:07:31.670" v="55150" actId="255"/>
        <pc:sldMasterMkLst>
          <pc:docMk/>
          <pc:sldMasterMk cId="429523333" sldId="2147483660"/>
        </pc:sldMasterMkLst>
        <pc:spChg chg="mod">
          <ac:chgData name="Richard Guldin" userId="e0d0cb9b9b44ade3" providerId="LiveId" clId="{D5D9882C-B6BA-4B1C-BEF5-E83F71B8AAFF}" dt="2020-10-12T13:53:10.139" v="55055" actId="120"/>
          <ac:spMkLst>
            <pc:docMk/>
            <pc:sldMasterMk cId="429523333" sldId="2147483660"/>
            <ac:spMk id="2" creationId="{8E6831AC-D821-4D45-86AE-9DF70C7459F9}"/>
          </ac:spMkLst>
        </pc:spChg>
        <pc:spChg chg="mod">
          <ac:chgData name="Richard Guldin" userId="e0d0cb9b9b44ade3" providerId="LiveId" clId="{D5D9882C-B6BA-4B1C-BEF5-E83F71B8AAFF}" dt="2020-10-12T13:56:49.795" v="55059" actId="12"/>
          <ac:spMkLst>
            <pc:docMk/>
            <pc:sldMasterMk cId="429523333" sldId="2147483660"/>
            <ac:spMk id="3" creationId="{8979F8B2-EC91-421F-9512-17A08B2B9178}"/>
          </ac:spMkLst>
        </pc:spChg>
        <pc:sldLayoutChg chg="modSp">
          <pc:chgData name="Richard Guldin" userId="e0d0cb9b9b44ade3" providerId="LiveId" clId="{D5D9882C-B6BA-4B1C-BEF5-E83F71B8AAFF}" dt="2020-10-12T13:52:55.366" v="55054" actId="207"/>
          <pc:sldLayoutMkLst>
            <pc:docMk/>
            <pc:sldMasterMk cId="429523333" sldId="2147483660"/>
            <pc:sldLayoutMk cId="2264283148" sldId="2147483661"/>
          </pc:sldLayoutMkLst>
          <pc:spChg chg="mod">
            <ac:chgData name="Richard Guldin" userId="e0d0cb9b9b44ade3" providerId="LiveId" clId="{D5D9882C-B6BA-4B1C-BEF5-E83F71B8AAFF}" dt="2020-10-12T13:51:28.453" v="55001" actId="255"/>
            <ac:spMkLst>
              <pc:docMk/>
              <pc:sldMasterMk cId="429523333" sldId="2147483660"/>
              <pc:sldLayoutMk cId="2264283148" sldId="2147483661"/>
              <ac:spMk id="2" creationId="{CCF1F433-1CAE-477E-8C32-8B79F30331EA}"/>
            </ac:spMkLst>
          </pc:spChg>
          <pc:spChg chg="mod">
            <ac:chgData name="Richard Guldin" userId="e0d0cb9b9b44ade3" providerId="LiveId" clId="{D5D9882C-B6BA-4B1C-BEF5-E83F71B8AAFF}" dt="2020-10-12T13:52:01.021" v="55013" actId="207"/>
            <ac:spMkLst>
              <pc:docMk/>
              <pc:sldMasterMk cId="429523333" sldId="2147483660"/>
              <pc:sldLayoutMk cId="2264283148" sldId="2147483661"/>
              <ac:spMk id="4" creationId="{09B3F58B-1BB1-47AE-907D-015CB0E6B7E9}"/>
            </ac:spMkLst>
          </pc:spChg>
          <pc:spChg chg="mod">
            <ac:chgData name="Richard Guldin" userId="e0d0cb9b9b44ade3" providerId="LiveId" clId="{D5D9882C-B6BA-4B1C-BEF5-E83F71B8AAFF}" dt="2020-10-12T13:52:12.659" v="55044" actId="207"/>
            <ac:spMkLst>
              <pc:docMk/>
              <pc:sldMasterMk cId="429523333" sldId="2147483660"/>
              <pc:sldLayoutMk cId="2264283148" sldId="2147483661"/>
              <ac:spMk id="5" creationId="{1642608C-8BC9-475A-B4E3-59D77FB20935}"/>
            </ac:spMkLst>
          </pc:spChg>
          <pc:spChg chg="mod">
            <ac:chgData name="Richard Guldin" userId="e0d0cb9b9b44ade3" providerId="LiveId" clId="{D5D9882C-B6BA-4B1C-BEF5-E83F71B8AAFF}" dt="2020-10-12T13:52:55.366" v="55054" actId="207"/>
            <ac:spMkLst>
              <pc:docMk/>
              <pc:sldMasterMk cId="429523333" sldId="2147483660"/>
              <pc:sldLayoutMk cId="2264283148" sldId="2147483661"/>
              <ac:spMk id="6" creationId="{0D6D608A-7B5D-4178-BB43-1CB2E2D56CBA}"/>
            </ac:spMkLst>
          </pc:spChg>
        </pc:sldLayoutChg>
        <pc:sldLayoutChg chg="modSp">
          <pc:chgData name="Richard Guldin" userId="e0d0cb9b9b44ade3" providerId="LiveId" clId="{D5D9882C-B6BA-4B1C-BEF5-E83F71B8AAFF}" dt="2020-10-12T14:07:31.670" v="55150" actId="255"/>
          <pc:sldLayoutMkLst>
            <pc:docMk/>
            <pc:sldMasterMk cId="429523333" sldId="2147483660"/>
            <pc:sldLayoutMk cId="2856873409" sldId="2147483662"/>
          </pc:sldLayoutMkLst>
          <pc:spChg chg="mod">
            <ac:chgData name="Richard Guldin" userId="e0d0cb9b9b44ade3" providerId="LiveId" clId="{D5D9882C-B6BA-4B1C-BEF5-E83F71B8AAFF}" dt="2020-10-12T14:02:57.220" v="55144" actId="207"/>
            <ac:spMkLst>
              <pc:docMk/>
              <pc:sldMasterMk cId="429523333" sldId="2147483660"/>
              <pc:sldLayoutMk cId="2856873409" sldId="2147483662"/>
              <ac:spMk id="3" creationId="{2455760A-FC17-437C-9A43-2BE933CC6B05}"/>
            </ac:spMkLst>
          </pc:spChg>
          <pc:spChg chg="mod">
            <ac:chgData name="Richard Guldin" userId="e0d0cb9b9b44ade3" providerId="LiveId" clId="{D5D9882C-B6BA-4B1C-BEF5-E83F71B8AAFF}" dt="2020-10-12T14:07:19.545" v="55146" actId="255"/>
            <ac:spMkLst>
              <pc:docMk/>
              <pc:sldMasterMk cId="429523333" sldId="2147483660"/>
              <pc:sldLayoutMk cId="2856873409" sldId="2147483662"/>
              <ac:spMk id="4" creationId="{8823CD50-0C67-4CA6-A288-14DD652685D1}"/>
            </ac:spMkLst>
          </pc:spChg>
          <pc:spChg chg="mod">
            <ac:chgData name="Richard Guldin" userId="e0d0cb9b9b44ade3" providerId="LiveId" clId="{D5D9882C-B6BA-4B1C-BEF5-E83F71B8AAFF}" dt="2020-10-12T14:07:25.365" v="55148" actId="207"/>
            <ac:spMkLst>
              <pc:docMk/>
              <pc:sldMasterMk cId="429523333" sldId="2147483660"/>
              <pc:sldLayoutMk cId="2856873409" sldId="2147483662"/>
              <ac:spMk id="5" creationId="{FC69B2CE-FBA9-4F05-A590-D14307A74707}"/>
            </ac:spMkLst>
          </pc:spChg>
          <pc:spChg chg="mod">
            <ac:chgData name="Richard Guldin" userId="e0d0cb9b9b44ade3" providerId="LiveId" clId="{D5D9882C-B6BA-4B1C-BEF5-E83F71B8AAFF}" dt="2020-10-12T14:07:31.670" v="55150" actId="255"/>
            <ac:spMkLst>
              <pc:docMk/>
              <pc:sldMasterMk cId="429523333" sldId="2147483660"/>
              <pc:sldLayoutMk cId="2856873409" sldId="2147483662"/>
              <ac:spMk id="6" creationId="{BD568FE9-108E-4FD8-9E19-E80BDC21EBE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A342C168-0614-4235-88F4-AAD4244BACB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ltLang="en-US"/>
          </a:p>
        </p:txBody>
      </p:sp>
      <p:sp>
        <p:nvSpPr>
          <p:cNvPr id="276483" name="Rectangle 3">
            <a:extLst>
              <a:ext uri="{FF2B5EF4-FFF2-40B4-BE49-F238E27FC236}">
                <a16:creationId xmlns:a16="http://schemas.microsoft.com/office/drawing/2014/main" id="{C4FC991E-3546-4D25-83D1-B2FB8D9D56B0}"/>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ltLang="en-US"/>
          </a:p>
        </p:txBody>
      </p:sp>
      <p:sp>
        <p:nvSpPr>
          <p:cNvPr id="276484" name="Rectangle 4">
            <a:extLst>
              <a:ext uri="{FF2B5EF4-FFF2-40B4-BE49-F238E27FC236}">
                <a16:creationId xmlns:a16="http://schemas.microsoft.com/office/drawing/2014/main" id="{96DD5FB2-EA3D-4A34-96C2-FB677D70CC95}"/>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ltLang="en-US"/>
          </a:p>
        </p:txBody>
      </p:sp>
      <p:sp>
        <p:nvSpPr>
          <p:cNvPr id="276485" name="Rectangle 5">
            <a:extLst>
              <a:ext uri="{FF2B5EF4-FFF2-40B4-BE49-F238E27FC236}">
                <a16:creationId xmlns:a16="http://schemas.microsoft.com/office/drawing/2014/main" id="{7B7B5DA5-16DA-42DB-BE87-9D6AFE54FBE1}"/>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166841B6-D68D-4E99-80F9-75366666082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FB31D-02BB-41B9-82FB-0E57A574EA5A}" type="datetimeFigureOut">
              <a:rPr lang="en-US" smtClean="0"/>
              <a:t>10/14/2020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C3567-F8A9-463E-A07C-E5D7BAF1D8BA}" type="slidenum">
              <a:rPr lang="en-US" smtClean="0"/>
              <a:t>‹#›</a:t>
            </a:fld>
            <a:endParaRPr lang="en-US"/>
          </a:p>
        </p:txBody>
      </p:sp>
    </p:spTree>
    <p:extLst>
      <p:ext uri="{BB962C8B-B14F-4D97-AF65-F5344CB8AC3E}">
        <p14:creationId xmlns:p14="http://schemas.microsoft.com/office/powerpoint/2010/main" val="2384660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I’m Rich Guldin, a consulting forester working at the interface of science and policy.  </a:t>
            </a:r>
          </a:p>
          <a:p>
            <a:endParaRPr lang="en-US" dirty="0"/>
          </a:p>
          <a:p>
            <a:r>
              <a:rPr lang="en-US" dirty="0"/>
              <a:t>I’ve been an SAF member for over 50 years.  SAF has been a cornerstone of my professional training and career development.</a:t>
            </a:r>
          </a:p>
          <a:p>
            <a:endParaRPr lang="en-US" dirty="0"/>
          </a:p>
          <a:p>
            <a:r>
              <a:rPr lang="en-US" dirty="0"/>
              <a:t>I’m speaking today about a topic near and dear to me—providing up-to-date science to university students and field foresters.  We are at a fork in the road—which path forward should we take?  I’m focusing on why SAF should revise and update its book, Forest Cover Types of North America.  </a:t>
            </a:r>
          </a:p>
          <a:p>
            <a:endParaRPr lang="en-US" dirty="0"/>
          </a:p>
          <a:p>
            <a:endParaRPr lang="en-US" dirty="0"/>
          </a:p>
        </p:txBody>
      </p:sp>
      <p:sp>
        <p:nvSpPr>
          <p:cNvPr id="4" name="Slide Number Placeholder 3"/>
          <p:cNvSpPr>
            <a:spLocks noGrp="1"/>
          </p:cNvSpPr>
          <p:nvPr>
            <p:ph type="sldNum" sz="quarter" idx="5"/>
          </p:nvPr>
        </p:nvSpPr>
        <p:spPr/>
        <p:txBody>
          <a:bodyPr/>
          <a:lstStyle/>
          <a:p>
            <a:fld id="{9E1C3567-F8A9-463E-A07C-E5D7BAF1D8BA}" type="slidenum">
              <a:rPr lang="en-US" smtClean="0"/>
              <a:t>1</a:t>
            </a:fld>
            <a:endParaRPr lang="en-US"/>
          </a:p>
        </p:txBody>
      </p:sp>
    </p:spTree>
    <p:extLst>
      <p:ext uri="{BB962C8B-B14F-4D97-AF65-F5344CB8AC3E}">
        <p14:creationId xmlns:p14="http://schemas.microsoft.com/office/powerpoint/2010/main" val="2832547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differences between the NVCS and SAF classifications are briefly summarized here—data for the eastern U.S. is from the latest versions.  </a:t>
            </a:r>
          </a:p>
          <a:p>
            <a:endParaRPr lang="en-US" dirty="0"/>
          </a:p>
          <a:p>
            <a:r>
              <a:rPr lang="en-US" dirty="0"/>
              <a:t>Briefly summarized, the NVCS has finer spatial granularity at the middle and lower levels of its 8-level hierarchy, because the distinctions among classes at the finer-scale levels are defined in terms of understory floristics and local site characteristics.  A few SAF forest cover types used sub-types to make similar distinctions—for example the Jack Pine-Feather Moss sub-type differed from the Jack Pine-Sheep Laurel sub-type.  While the composition of understory vegetation communities and other factors were often mentioned in the SAF cover type narratives, this information was only used occasionally to define sub-types.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One might ask, “If the NVCS is such a good classification system, why should SAF bother with revising its forest cover type book?  Why not just abandon it?”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 see two important reasons to revise and continue using SAF forest cover types:</a:t>
            </a:r>
          </a:p>
          <a:p>
            <a:pPr marL="228600" indent="-228600">
              <a:buFont typeface="Arial" panose="020B0604020202020204" pitchFamily="34" charset="0"/>
              <a:buAutoNum type="arabicPeriod"/>
            </a:pPr>
            <a:endParaRPr lang="en-US" dirty="0"/>
          </a:p>
          <a:p>
            <a:pPr marL="0" indent="0">
              <a:buFont typeface="Arial" panose="020B0604020202020204" pitchFamily="34" charset="0"/>
              <a:buNone/>
            </a:pPr>
            <a:r>
              <a:rPr lang="en-US" dirty="0"/>
              <a:t>First, SAF forest cover types are more efficient to use in the field for forest inventories and monitoring.  Efficiency in field work depends on making observations and measurements both accurately and quickly.  Other important information can often be linked to the field plot data during post-field data compilation and processing.  The Forest Service’s  Forest Inventory &amp; Analysis (FIA) field crews rely on the 145 SAF forest cover types for classifying the forest cover types on each of the four phase 2 sub-plots.  FIA field crews also gather information about vegetation composition in four vertical layers (e.g., under 2 feet, 2 to 6 feet etc.),  identifying shrubs, forbs, graminoids, and vines in addition to tree seedlings and saplings.  During data compilation and processing, the field plot information can be linked through crosswalks to the best NVCS group, alliance, and association classes.  I think that making post-field classifications and linkages is more efficient and more accurate than tasking field crews to spend time sorting through so many highly nuanced alliances and associations.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Now for the second important reason to retain SAF cover types.  An important feature of strategic-level inventories, such as FIA’s, is the ability to track how ranges and distributions of forest cover types and tree species are changing over time in response to both naturogenic and anthropogenic driving forces.  For example, in evaluating the success of strategies to restore longleaf pine dominated ecosystems, the three SAF forest cover types--#70 Longleaf Pine, #83 Longleaf Pine-Slash Pine, and #71 Longleaf Pine-Scrub Oak—are often sufficient at the strategic level.  These do align with NVCS </a:t>
            </a:r>
            <a:r>
              <a:rPr lang="en-US" dirty="0" err="1"/>
              <a:t>Macrogroup</a:t>
            </a:r>
            <a:r>
              <a:rPr lang="en-US" dirty="0"/>
              <a:t> 007 Longleaf Pine Woodlands.  But below that NVCS </a:t>
            </a:r>
            <a:r>
              <a:rPr lang="en-US" dirty="0" err="1"/>
              <a:t>macrogroup</a:t>
            </a:r>
            <a:r>
              <a:rPr lang="en-US" dirty="0"/>
              <a:t> are 6 groups, 15 alliances, and over 100 associations.  Such detailed information at the alliance and association level is useful for project-level planning; but less useful for broader-scale strategic assessments. I believe that SAF forest cover types are more useful for strategic-scale assessments.  </a:t>
            </a:r>
          </a:p>
          <a:p>
            <a:pPr marL="228600" indent="-228600">
              <a:buFont typeface="Arial" panose="020B0604020202020204" pitchFamily="34" charset="0"/>
              <a:buAutoNum type="arabicPeriod"/>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E1C3567-F8A9-463E-A07C-E5D7BAF1D8BA}" type="slidenum">
              <a:rPr lang="en-US" smtClean="0"/>
              <a:t>10</a:t>
            </a:fld>
            <a:endParaRPr lang="en-US"/>
          </a:p>
        </p:txBody>
      </p:sp>
    </p:spTree>
    <p:extLst>
      <p:ext uri="{BB962C8B-B14F-4D97-AF65-F5344CB8AC3E}">
        <p14:creationId xmlns:p14="http://schemas.microsoft.com/office/powerpoint/2010/main" val="337067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fair question is, what value would be created by revisions of the Silvics and Forest Cover Type books?</a:t>
            </a:r>
          </a:p>
          <a:p>
            <a:endParaRPr lang="en-US" dirty="0"/>
          </a:p>
          <a:p>
            <a:r>
              <a:rPr lang="en-US" dirty="0"/>
              <a:t>Beyond the advantages I see for efficient field work and strategic inventories and assessments, I see three more values.</a:t>
            </a:r>
          </a:p>
          <a:p>
            <a:endParaRPr lang="en-US" dirty="0"/>
          </a:p>
          <a:p>
            <a:r>
              <a:rPr lang="en-US" dirty="0"/>
              <a:t>Using fresh FIA data to develop tree species range maps for the Silvics book and forest cover type range maps for the Forest Cover Type book would add tremendous value.  The map inserted in the SAF book from USGS’ national atlas was vintage 1967, and only provided information by broad forest type groups.  Even the more recently updated map from 2000 is aging fast, given changes in species and type ranges being observed today.  Better, more current species distribution and range maps are a significant added value.</a:t>
            </a:r>
          </a:p>
          <a:p>
            <a:endParaRPr lang="en-US" dirty="0"/>
          </a:p>
          <a:p>
            <a:r>
              <a:rPr lang="en-US" dirty="0"/>
              <a:t>Thinking about the revisions as e-books with linked range maps for species and cover opens wide a fresh approach to packaging useful information and making it available on field foresters’ smart devices.  It’s already clear that revising e-books and updating map files is much easier and less costly than reprinting paper books.</a:t>
            </a:r>
          </a:p>
          <a:p>
            <a:endParaRPr lang="en-US" dirty="0"/>
          </a:p>
          <a:p>
            <a:r>
              <a:rPr lang="en-US" dirty="0"/>
              <a:t>Finally, updated silvics information adds value to forest cover type definitions and can help improve cross-walks to lower-level NVCS classifications.  Updated silvics also would help guide future thinking.  Updated silvics would help assess current health conditions and looming threats and what they might mean to future species ranges.  Updated silvics would help evaluate current and future stand resiliency.  Updated silvics would help field professionals plan management actions.  Finally, updated silvics would add value to other e-tools, like LANDFIRE and the Forest Vegetation Simulator.  </a:t>
            </a:r>
          </a:p>
        </p:txBody>
      </p:sp>
      <p:sp>
        <p:nvSpPr>
          <p:cNvPr id="4" name="Slide Number Placeholder 3"/>
          <p:cNvSpPr>
            <a:spLocks noGrp="1"/>
          </p:cNvSpPr>
          <p:nvPr>
            <p:ph type="sldNum" sz="quarter" idx="5"/>
          </p:nvPr>
        </p:nvSpPr>
        <p:spPr/>
        <p:txBody>
          <a:bodyPr/>
          <a:lstStyle/>
          <a:p>
            <a:fld id="{9E1C3567-F8A9-463E-A07C-E5D7BAF1D8BA}" type="slidenum">
              <a:rPr lang="en-US" smtClean="0"/>
              <a:t>11</a:t>
            </a:fld>
            <a:endParaRPr lang="en-US"/>
          </a:p>
        </p:txBody>
      </p:sp>
    </p:spTree>
    <p:extLst>
      <p:ext uri="{BB962C8B-B14F-4D97-AF65-F5344CB8AC3E}">
        <p14:creationId xmlns:p14="http://schemas.microsoft.com/office/powerpoint/2010/main" val="1437691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reason that these books haven’t been revised for 30-40 years is the hard work required.  Hard work requires strong commitments—both from scientists and leaders.  Strong, persistent commitments are the primary need.  If commitment is lacking, better not to start.  </a:t>
            </a:r>
          </a:p>
          <a:p>
            <a:endParaRPr lang="en-US" dirty="0"/>
          </a:p>
          <a:p>
            <a:r>
              <a:rPr lang="en-US" dirty="0"/>
              <a:t>Past versions benefitted from partnerships between SAF leaders and members and Forest Service R&amp;D.  A steering committee will be needed for each project—leaders with strong project management skills and a national perspective, along with experts designated as regional leaders/coordinators who know whom to tap for specific species and range writing assignments.  Involvement of members from the Canadian Institute of Foresters improved the 1980 forest cover type book and should be sought again.  </a:t>
            </a:r>
          </a:p>
          <a:p>
            <a:endParaRPr lang="en-US" dirty="0"/>
          </a:p>
          <a:p>
            <a:r>
              <a:rPr lang="en-US" dirty="0"/>
              <a:t>To me, it would help if a couple of people from the Silvics book revision team were on the SAF forest cover types revision team, and vice versa.  I think that would help integrate the two simultaneous revision projects.</a:t>
            </a:r>
          </a:p>
          <a:p>
            <a:endParaRPr lang="en-US" dirty="0"/>
          </a:p>
          <a:p>
            <a:endParaRPr lang="en-US" dirty="0"/>
          </a:p>
        </p:txBody>
      </p:sp>
      <p:sp>
        <p:nvSpPr>
          <p:cNvPr id="4" name="Slide Number Placeholder 3"/>
          <p:cNvSpPr>
            <a:spLocks noGrp="1"/>
          </p:cNvSpPr>
          <p:nvPr>
            <p:ph type="sldNum" sz="quarter" idx="5"/>
          </p:nvPr>
        </p:nvSpPr>
        <p:spPr/>
        <p:txBody>
          <a:bodyPr/>
          <a:lstStyle/>
          <a:p>
            <a:fld id="{9E1C3567-F8A9-463E-A07C-E5D7BAF1D8BA}" type="slidenum">
              <a:rPr lang="en-US" smtClean="0"/>
              <a:t>12</a:t>
            </a:fld>
            <a:endParaRPr lang="en-US"/>
          </a:p>
        </p:txBody>
      </p:sp>
    </p:spTree>
    <p:extLst>
      <p:ext uri="{BB962C8B-B14F-4D97-AF65-F5344CB8AC3E}">
        <p14:creationId xmlns:p14="http://schemas.microsoft.com/office/powerpoint/2010/main" val="130255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revision process should draw on the best expertise.   Authors of narratives about individual species and cover types can be drawn from public agencies, universities, and non-governmental organizations—both in the USA and Canada.  The 1980 and 1990 volumes together had 257 contributors.  42 authors, or roughly 1 in 6, prepared narratives for both the silvics manual and SAF forest cover types.  </a:t>
            </a:r>
          </a:p>
          <a:p>
            <a:endParaRPr lang="en-US" dirty="0"/>
          </a:p>
          <a:p>
            <a:r>
              <a:rPr lang="en-US" dirty="0"/>
              <a:t>Within SAF’s Science Program, potential authors are most likely found in the four working groups mentioned, although members from other groups should also be considered.  University forestry faculty—many of whom are working group members—are also an important talent pool, as are allied faculty who might come from other departments. </a:t>
            </a:r>
          </a:p>
          <a:p>
            <a:endParaRPr lang="en-US" dirty="0"/>
          </a:p>
          <a:p>
            <a:r>
              <a:rPr lang="en-US" dirty="0"/>
              <a:t>The challenge of the steering committee and regional coordinators is to find the best expertise.</a:t>
            </a:r>
          </a:p>
          <a:p>
            <a:endParaRPr lang="en-US" dirty="0"/>
          </a:p>
          <a:p>
            <a:r>
              <a:rPr lang="en-US" dirty="0"/>
              <a:t>Some listeners are no doubt wondering, “What will all this cost?”  At this point, I don’t know.  Between the two books, the time and energy of several hundred scientists will be needed.  Much of their work can be construed as part of their regular work assignment.  But beyond them, it might take some additional financial resources to compensate key leaders and coordinators.  The job is too big to rely simply on a pool of willing volunteers over three to five years.</a:t>
            </a:r>
          </a:p>
        </p:txBody>
      </p:sp>
      <p:sp>
        <p:nvSpPr>
          <p:cNvPr id="4" name="Slide Number Placeholder 3"/>
          <p:cNvSpPr>
            <a:spLocks noGrp="1"/>
          </p:cNvSpPr>
          <p:nvPr>
            <p:ph type="sldNum" sz="quarter" idx="5"/>
          </p:nvPr>
        </p:nvSpPr>
        <p:spPr/>
        <p:txBody>
          <a:bodyPr/>
          <a:lstStyle/>
          <a:p>
            <a:fld id="{9E1C3567-F8A9-463E-A07C-E5D7BAF1D8BA}" type="slidenum">
              <a:rPr lang="en-US" smtClean="0"/>
              <a:t>13</a:t>
            </a:fld>
            <a:endParaRPr lang="en-US"/>
          </a:p>
        </p:txBody>
      </p:sp>
    </p:spTree>
    <p:extLst>
      <p:ext uri="{BB962C8B-B14F-4D97-AF65-F5344CB8AC3E}">
        <p14:creationId xmlns:p14="http://schemas.microsoft.com/office/powerpoint/2010/main" val="3806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points in closing.  </a:t>
            </a:r>
          </a:p>
          <a:p>
            <a:endParaRPr lang="en-US" dirty="0"/>
          </a:p>
          <a:p>
            <a:r>
              <a:rPr lang="en-US" dirty="0"/>
              <a:t>Both books are out-of-date—so much so that there are of declining value for field foresters and students today.  Yet some demand for both books still exists.  </a:t>
            </a:r>
          </a:p>
          <a:p>
            <a:endParaRPr lang="en-US" dirty="0"/>
          </a:p>
          <a:p>
            <a:r>
              <a:rPr lang="en-US" dirty="0"/>
              <a:t>Embarking on both revisions simultaneously makes the most sense and would be the most cost-efficient approach.</a:t>
            </a:r>
          </a:p>
          <a:p>
            <a:endParaRPr lang="en-US" dirty="0"/>
          </a:p>
          <a:p>
            <a:r>
              <a:rPr lang="en-US" dirty="0"/>
              <a:t>Committing to revising now would demonstrate leadership and commitment by both the Forest Service and SAF.  </a:t>
            </a:r>
          </a:p>
          <a:p>
            <a:pPr marL="171450" indent="-171450">
              <a:buFont typeface="Arial" panose="020B0604020202020204" pitchFamily="34" charset="0"/>
              <a:buChar char="•"/>
            </a:pPr>
            <a:r>
              <a:rPr lang="en-US" dirty="0"/>
              <a:t>Commitment to supporting field foresters with an up-to-date set of e-tools; </a:t>
            </a:r>
          </a:p>
          <a:p>
            <a:pPr marL="171450" indent="-171450">
              <a:buFont typeface="Arial" panose="020B0604020202020204" pitchFamily="34" charset="0"/>
              <a:buChar char="•"/>
            </a:pPr>
            <a:r>
              <a:rPr lang="en-US" dirty="0"/>
              <a:t>Commitment to providing an up-to-date scientific foundation for professionals and students; and a </a:t>
            </a:r>
          </a:p>
          <a:p>
            <a:pPr marL="171450" indent="-171450">
              <a:buFont typeface="Arial" panose="020B0604020202020204" pitchFamily="34" charset="0"/>
              <a:buChar char="•"/>
            </a:pPr>
            <a:r>
              <a:rPr lang="en-US" dirty="0"/>
              <a:t>Commitment to using state-of-the-art scientific information about tree species silvics and cover types to help public agencies and others practice ecosystem management.</a:t>
            </a:r>
          </a:p>
          <a:p>
            <a:endParaRPr lang="en-US" dirty="0"/>
          </a:p>
          <a:p>
            <a:r>
              <a:rPr lang="en-US" dirty="0"/>
              <a:t>But those commitments haven’t solidified yet.  </a:t>
            </a:r>
            <a:r>
              <a:rPr lang="en-US"/>
              <a:t>We </a:t>
            </a:r>
            <a:r>
              <a:rPr lang="en-US" dirty="0"/>
              <a:t>are very interested to hear whether potential users think revisions are needed?  Your voices and ideas are needed to help inform the decisions by agency and SAF leaders on whether to commit to revising the reports.</a:t>
            </a:r>
          </a:p>
          <a:p>
            <a:endParaRPr lang="en-US" dirty="0"/>
          </a:p>
        </p:txBody>
      </p:sp>
      <p:sp>
        <p:nvSpPr>
          <p:cNvPr id="4" name="Slide Number Placeholder 3"/>
          <p:cNvSpPr>
            <a:spLocks noGrp="1"/>
          </p:cNvSpPr>
          <p:nvPr>
            <p:ph type="sldNum" sz="quarter" idx="5"/>
          </p:nvPr>
        </p:nvSpPr>
        <p:spPr/>
        <p:txBody>
          <a:bodyPr/>
          <a:lstStyle/>
          <a:p>
            <a:fld id="{9E1C3567-F8A9-463E-A07C-E5D7BAF1D8BA}" type="slidenum">
              <a:rPr lang="en-US" smtClean="0"/>
              <a:t>14</a:t>
            </a:fld>
            <a:endParaRPr lang="en-US"/>
          </a:p>
        </p:txBody>
      </p:sp>
    </p:spTree>
    <p:extLst>
      <p:ext uri="{BB962C8B-B14F-4D97-AF65-F5344CB8AC3E}">
        <p14:creationId xmlns:p14="http://schemas.microsoft.com/office/powerpoint/2010/main" val="252285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my bottom line, up front.   </a:t>
            </a:r>
          </a:p>
          <a:p>
            <a:endParaRPr lang="en-US" dirty="0"/>
          </a:p>
          <a:p>
            <a:r>
              <a:rPr lang="en-US" dirty="0"/>
              <a:t>Both books are seriously out-of-date. SAF’s is 40 years old, the Silvics Manual is 30 years old.  Fresh science since the 1980s and 1990s limit the value of the current books for field foresters and students today.  However, demand for the books still exists today—measured by downloads and SAF book sales.</a:t>
            </a:r>
          </a:p>
          <a:p>
            <a:endParaRPr lang="en-US" dirty="0"/>
          </a:p>
          <a:p>
            <a:r>
              <a:rPr lang="en-US" dirty="0"/>
              <a:t>Embarking on both revisions simultaneously makes the most sense and would be the most cost-efficient approach.  Revising both would integrate their content—silvics of individual species affects species ranges, and species ranges affects the ranges of forest cover types.</a:t>
            </a:r>
          </a:p>
          <a:p>
            <a:endParaRPr lang="en-US" dirty="0"/>
          </a:p>
          <a:p>
            <a:r>
              <a:rPr lang="en-US" dirty="0"/>
              <a:t>Committing to revising now would demonstrate leadership and commitment by both the Forest Service and SAF.  Commitment to supporting field professionals &amp; students with an up-to-date set of e-tools; and a commitment to using state-of-the-art scientific information about tree species silvics and cover types to help public agencies and others practice ecosystem management.</a:t>
            </a:r>
          </a:p>
          <a:p>
            <a:endParaRPr lang="en-US" dirty="0"/>
          </a:p>
          <a:p>
            <a:r>
              <a:rPr lang="en-US" dirty="0"/>
              <a:t>I strongly believe they both need to be updated.  But after my remarks, YOU will have an opportunity to share your thoughts with us.</a:t>
            </a:r>
          </a:p>
          <a:p>
            <a:endParaRPr lang="en-US" dirty="0"/>
          </a:p>
          <a:p>
            <a:endParaRPr lang="en-US" dirty="0"/>
          </a:p>
        </p:txBody>
      </p:sp>
      <p:sp>
        <p:nvSpPr>
          <p:cNvPr id="4" name="Slide Number Placeholder 3"/>
          <p:cNvSpPr>
            <a:spLocks noGrp="1"/>
          </p:cNvSpPr>
          <p:nvPr>
            <p:ph type="sldNum" sz="quarter" idx="5"/>
          </p:nvPr>
        </p:nvSpPr>
        <p:spPr/>
        <p:txBody>
          <a:bodyPr/>
          <a:lstStyle/>
          <a:p>
            <a:fld id="{9E1C3567-F8A9-463E-A07C-E5D7BAF1D8BA}" type="slidenum">
              <a:rPr lang="en-US" smtClean="0"/>
              <a:t>2</a:t>
            </a:fld>
            <a:endParaRPr lang="en-US"/>
          </a:p>
        </p:txBody>
      </p:sp>
    </p:spTree>
    <p:extLst>
      <p:ext uri="{BB962C8B-B14F-4D97-AF65-F5344CB8AC3E}">
        <p14:creationId xmlns:p14="http://schemas.microsoft.com/office/powerpoint/2010/main" val="396107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 had been a leader in defining forest cover types during the 20</a:t>
            </a:r>
            <a:r>
              <a:rPr lang="en-US" baseline="30000" dirty="0"/>
              <a:t>th</a:t>
            </a:r>
            <a:r>
              <a:rPr lang="en-US" dirty="0"/>
              <a:t> Century.  SAF’s interest in the issue began early in its life.  During the 1930s to 1970s, there was great interest in developing consistent definitions and terminology for forest cover types.</a:t>
            </a:r>
          </a:p>
          <a:p>
            <a:endParaRPr lang="en-US" dirty="0"/>
          </a:p>
          <a:p>
            <a:r>
              <a:rPr lang="en-US" dirty="0"/>
              <a:t>What is a forest cover type?  A classification label that describes the composition of a forest’s vegetation, particularly it’s dominant or most abundant vegetation.   Forest cover types depend on environmental factors where the stands of trees exist.  Those factors include the soils, climate, and silvics of the component species.  Forest cover type also includes anthropogenic factors—where have humans influenced the development of stands through reforestation and management activities.</a:t>
            </a:r>
          </a:p>
          <a:p>
            <a:endParaRPr lang="en-US" dirty="0"/>
          </a:p>
          <a:p>
            <a:r>
              <a:rPr lang="en-US" dirty="0"/>
              <a:t>You might see a copy with a new cover.  SAF reprinted the 1980 book with a new cover—but didn’t revise any of the content from 1980!</a:t>
            </a:r>
          </a:p>
        </p:txBody>
      </p:sp>
      <p:sp>
        <p:nvSpPr>
          <p:cNvPr id="4" name="Slide Number Placeholder 3"/>
          <p:cNvSpPr>
            <a:spLocks noGrp="1"/>
          </p:cNvSpPr>
          <p:nvPr>
            <p:ph type="sldNum" sz="quarter" idx="5"/>
          </p:nvPr>
        </p:nvSpPr>
        <p:spPr/>
        <p:txBody>
          <a:bodyPr/>
          <a:lstStyle/>
          <a:p>
            <a:fld id="{9E1C3567-F8A9-463E-A07C-E5D7BAF1D8BA}" type="slidenum">
              <a:rPr lang="en-US" smtClean="0"/>
              <a:t>3</a:t>
            </a:fld>
            <a:endParaRPr lang="en-US"/>
          </a:p>
        </p:txBody>
      </p:sp>
    </p:spTree>
    <p:extLst>
      <p:ext uri="{BB962C8B-B14F-4D97-AF65-F5344CB8AC3E}">
        <p14:creationId xmlns:p14="http://schemas.microsoft.com/office/powerpoint/2010/main" val="1409511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major reasons why I think SAF should move forward to revise the 1980 edition of its book.</a:t>
            </a:r>
          </a:p>
          <a:p>
            <a:endParaRPr lang="en-US" dirty="0"/>
          </a:p>
          <a:p>
            <a:r>
              <a:rPr lang="en-US" dirty="0"/>
              <a:t>1980 science is woefully out-of-date.  Should a professional society that advocates using the best science to manage America’s forests continue to sell a 40-year-old reference book?  For actual usage on-the-ground, and not as a historical document?</a:t>
            </a:r>
          </a:p>
          <a:p>
            <a:endParaRPr lang="en-US" dirty="0"/>
          </a:p>
          <a:p>
            <a:r>
              <a:rPr lang="en-US" dirty="0"/>
              <a:t>Second, Forest Service R&amp;D is considering whether to revise its 1990 vintage, two-volume Silvics of North America.  Some of the detailed silvics information from 1990 was common to both the silvics volumes and the forest cover types book.  Tree species ranges are inextricably linked to the ranges of forest cover types.  Revising one without the other creates a disconnect that makes no sense.</a:t>
            </a:r>
          </a:p>
          <a:p>
            <a:endParaRPr lang="en-US" dirty="0"/>
          </a:p>
          <a:p>
            <a:r>
              <a:rPr lang="en-US" dirty="0"/>
              <a:t>Third, the policy environment for classifying vegetation types has changed.  During the 1990s, Forest Service policy shifted to begin practicing ecosystem management, and the Federal Geographic Data Committee—a high-level interagency committee—developed a National Vegetation Classification Standard for all types of vegetation.  </a:t>
            </a:r>
          </a:p>
          <a:p>
            <a:endParaRPr lang="en-US" dirty="0"/>
          </a:p>
          <a:p>
            <a:r>
              <a:rPr lang="en-US" dirty="0"/>
              <a:t>These are the three major reasons why SAF should move forward to revise it’s 1980 book:  the science is out-of-date; revision of a companion scientific work is being considered; and the policy environment has changed.  The next four slides dig more deeply into these reasons.</a:t>
            </a:r>
          </a:p>
        </p:txBody>
      </p:sp>
      <p:sp>
        <p:nvSpPr>
          <p:cNvPr id="4" name="Slide Number Placeholder 3"/>
          <p:cNvSpPr>
            <a:spLocks noGrp="1"/>
          </p:cNvSpPr>
          <p:nvPr>
            <p:ph type="sldNum" sz="quarter" idx="5"/>
          </p:nvPr>
        </p:nvSpPr>
        <p:spPr/>
        <p:txBody>
          <a:bodyPr/>
          <a:lstStyle/>
          <a:p>
            <a:fld id="{9E1C3567-F8A9-463E-A07C-E5D7BAF1D8BA}" type="slidenum">
              <a:rPr lang="en-US" smtClean="0"/>
              <a:t>4</a:t>
            </a:fld>
            <a:endParaRPr lang="en-US"/>
          </a:p>
        </p:txBody>
      </p:sp>
    </p:spTree>
    <p:extLst>
      <p:ext uri="{BB962C8B-B14F-4D97-AF65-F5344CB8AC3E}">
        <p14:creationId xmlns:p14="http://schemas.microsoft.com/office/powerpoint/2010/main" val="2976276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four decades since 1980, there’s been a tremendous increase in scientific knowledge about forests.  Today, we better understand the driving forces behind forest regeneration, growth, health, pests and other threats, genetics, and ecological factors--just to name a few.  A whole generation of researchers—2,000 women and men—have added to the pool of available knowledge over the past four decades.  </a:t>
            </a:r>
          </a:p>
          <a:p>
            <a:endParaRPr lang="en-US" dirty="0"/>
          </a:p>
          <a:p>
            <a:r>
              <a:rPr lang="en-US" dirty="0"/>
              <a:t>Two examples.  Climate science tells us that current seed zones are out-of-date because they were  based on climates 30-40 years ago.  In parts of the western U.S., some seed zone boundaries have shifted as much as 200 miles.  That’s critical silvics information.  It also affects current and future forest management and forest cover types.  Second, recent ecological research has shown how important ground covers are for understanding biodiversity.  The 1980 SAF book had a bit of understory information.  For example, there were six sub-types for jack pine—differentiated by whether the understory vegetation was feather moss, sheep-laurel, Labrador tea or lichens, etc..</a:t>
            </a:r>
          </a:p>
          <a:p>
            <a:endParaRPr lang="en-US" dirty="0"/>
          </a:p>
          <a:p>
            <a:r>
              <a:rPr lang="en-US" dirty="0"/>
              <a:t>A foundational reference work for both the books was the </a:t>
            </a:r>
            <a:r>
              <a:rPr lang="en-US" b="0" i="1" dirty="0"/>
              <a:t>Atlas of United States Trees, </a:t>
            </a:r>
            <a:r>
              <a:rPr lang="en-US" dirty="0"/>
              <a:t>prepared by Dr. Elbert Little in the 1970s, based on1960s  FIA data.  FIA data from 50 years later illustrate that tree species ranges are different today than depicted in Little’s maps.  Tree species are on the move.  Further, FIA data show that some species with very specific and demanding site requirements are declining in numbers and range as weather conditions are changing, while species that can do well in a wide variety of site conditions are expanding their numbers and ranges to fill niches abandoned by other species.  These kinds of changes influence tree species ranges, and is absolutely vital for determining the composition and ranges of forest cover types.  </a:t>
            </a:r>
          </a:p>
          <a:p>
            <a:endParaRPr lang="en-US" dirty="0"/>
          </a:p>
          <a:p>
            <a:r>
              <a:rPr lang="en-US" dirty="0"/>
              <a:t>Another massive change has been in information technology and tools to disseminate science.   The Cray-2 supercomputer was released in 1985 and was the world’s fastest computer until 1990.  Weighing in at over 600 pounds, the CRAY-2 came with 2 gigabytes of memory and ran at a speed of 1.9 gigaflops.  Compare that to today’s Apple iPhone 11 that weighs 7 ounces, comes with up to 256 gigabytes of memory, and whose A13 chip runs at 155 gigaflops.</a:t>
            </a:r>
          </a:p>
          <a:p>
            <a:endParaRPr lang="en-US" dirty="0"/>
          </a:p>
          <a:p>
            <a:r>
              <a:rPr lang="en-US" dirty="0"/>
              <a:t>Analytical power and graphics capabilities that were inconceivable three decades ago are now in the hip pocket of most field professionals.  How can that power be better deployed to put science at the finger-tips of foresters in the field?  Thinking that a digitized PDF copy of a printed 40-year-old reference book is all that’s possible for the future is illogical thinking to me.  Efficiently and effectively using the IT power of today’s mobile phones and ruggedized, weatherproof field tablets requires a totally different kind of thinking about disseminating science.  Interactive e-books, GPS-linked e-maps, and linked apps are what’s needed in any revision.</a:t>
            </a:r>
          </a:p>
        </p:txBody>
      </p:sp>
      <p:sp>
        <p:nvSpPr>
          <p:cNvPr id="4" name="Slide Number Placeholder 3"/>
          <p:cNvSpPr>
            <a:spLocks noGrp="1"/>
          </p:cNvSpPr>
          <p:nvPr>
            <p:ph type="sldNum" sz="quarter" idx="5"/>
          </p:nvPr>
        </p:nvSpPr>
        <p:spPr/>
        <p:txBody>
          <a:bodyPr/>
          <a:lstStyle/>
          <a:p>
            <a:fld id="{9E1C3567-F8A9-463E-A07C-E5D7BAF1D8BA}" type="slidenum">
              <a:rPr lang="en-US" smtClean="0"/>
              <a:t>5</a:t>
            </a:fld>
            <a:endParaRPr lang="en-US"/>
          </a:p>
        </p:txBody>
      </p:sp>
    </p:spTree>
    <p:extLst>
      <p:ext uri="{BB962C8B-B14F-4D97-AF65-F5344CB8AC3E}">
        <p14:creationId xmlns:p14="http://schemas.microsoft.com/office/powerpoint/2010/main" val="3895468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tidal wave of new science created over the past 40 years has shed new light on the complex interactions between trees and their environment.  Witness the expanded importance of forest ecology.  There’s a great deal more silvics information available today than 40 years ago; much of the new information tied to recent trends in environmental conditions.  Finding appropriate ways to synthesize recent knowledge and present it in useful forms to field professionals and policy makers is an important contribution of the Forest Service research and development mission area.  </a:t>
            </a:r>
          </a:p>
          <a:p>
            <a:endParaRPr lang="en-US" dirty="0"/>
          </a:p>
          <a:p>
            <a:r>
              <a:rPr lang="en-US" dirty="0"/>
              <a:t>A couple of recent examples are noteworthy.  In 2016, FS R&amp;D published a science synthesis titled, </a:t>
            </a:r>
            <a:r>
              <a:rPr lang="en-US" i="1" dirty="0"/>
              <a:t>Effects of Drought on Forests and Rangelands.  </a:t>
            </a:r>
            <a:r>
              <a:rPr lang="en-US" i="0" dirty="0"/>
              <a:t>It was widely applauded as a useful document by field professionals and policy makers.  National climate assessments are another important example of science syntheses that are valuable to </a:t>
            </a:r>
            <a:r>
              <a:rPr lang="en-US" i="0" dirty="0" err="1"/>
              <a:t>polcy</a:t>
            </a:r>
            <a:r>
              <a:rPr lang="en-US" i="0" dirty="0"/>
              <a:t> makers and field practitioners.  </a:t>
            </a:r>
            <a:endParaRPr lang="en-US" i="1" dirty="0"/>
          </a:p>
          <a:p>
            <a:endParaRPr lang="en-US" dirty="0"/>
          </a:p>
          <a:p>
            <a:r>
              <a:rPr lang="en-US" dirty="0"/>
              <a:t>Yes, the Forest Service Research &amp; Development mission area recognizes the importance of creating references and tools that support the field work of NFS ranger district and national forest staff and S&amp;PF field professionals.   And they recognize the importance of providing up-to-date, fact-packed resource materials for university students entering natural resources professions.  </a:t>
            </a:r>
          </a:p>
        </p:txBody>
      </p:sp>
      <p:sp>
        <p:nvSpPr>
          <p:cNvPr id="4" name="Slide Number Placeholder 3"/>
          <p:cNvSpPr>
            <a:spLocks noGrp="1"/>
          </p:cNvSpPr>
          <p:nvPr>
            <p:ph type="sldNum" sz="quarter" idx="5"/>
          </p:nvPr>
        </p:nvSpPr>
        <p:spPr/>
        <p:txBody>
          <a:bodyPr/>
          <a:lstStyle/>
          <a:p>
            <a:fld id="{9E1C3567-F8A9-463E-A07C-E5D7BAF1D8BA}" type="slidenum">
              <a:rPr lang="en-US" smtClean="0"/>
              <a:t>6</a:t>
            </a:fld>
            <a:endParaRPr lang="en-US"/>
          </a:p>
        </p:txBody>
      </p:sp>
    </p:spTree>
    <p:extLst>
      <p:ext uri="{BB962C8B-B14F-4D97-AF65-F5344CB8AC3E}">
        <p14:creationId xmlns:p14="http://schemas.microsoft.com/office/powerpoint/2010/main" val="3552610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 bit of history, starting in the mid-1970s, highlighting two major policy changes affecting how professionals and policy makers viewed and used forest cover information.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1980 the White House Office of Science and Technology Policy issued a report that identified the scope of Federal digital mapping activities and assessed the future of this rapidly evolving field..  A subsequent 1982 study by the Government Accountability Office found a lack of standards for geospatial data and much duplication of effort across federal agencies.  In response, OMB established the Federal Geographic Data Committee in 1990 to set standards and improve inter-agency collaboration.  </a:t>
            </a:r>
          </a:p>
          <a:p>
            <a:endParaRPr lang="en-US" dirty="0"/>
          </a:p>
          <a:p>
            <a:r>
              <a:rPr lang="en-US" dirty="0"/>
              <a:t>A seminal publication on classifying landscapes in a ecoregional hierarchy was published in 1976 by Bob Bailey, a Forest Service researcher.   This publication stimulated Forest Service thinking about landscapes as ecosystems and how to manage them.  In 1979, the importance of ecosystem-based management gained public attention when two wildlife biologists—John and Frank Craighead—found that sustaining grizzly bear numbers within Yellowstone National Park was impossible.  The park was too small.  Grizzly bear management had to embrace a bigger landscape--the Greater Yellowstone </a:t>
            </a:r>
            <a:r>
              <a:rPr lang="en-US" b="1" i="1" dirty="0"/>
              <a:t>ecosystem</a:t>
            </a:r>
            <a:r>
              <a:rPr lang="en-US" dirty="0"/>
              <a:t> that included the park and the seven surrounding national forests.  During the 1980s, public debates over threatened or endangered species, such as the Northern Spotted Owl, centered on ecosystem conditions and ecosystem management activities essential to recover and support animal populations.  </a:t>
            </a:r>
          </a:p>
          <a:p>
            <a:endParaRPr lang="en-US" dirty="0"/>
          </a:p>
          <a:p>
            <a:r>
              <a:rPr lang="en-US" dirty="0"/>
              <a:t>In June 1992, the Forest Service made a major policy decision,  The agency would begin to practice ecosystem management.  One of the first needs identified by Chief Dale Robertson was to build an ecoregional classification system for forests, shrublands, and grasslands that would create a consistent approach to classification and mapping at multiple spatial scales.  He saw that an ecoregional classification system was an essential tool and scientific basis to plan for and implement ecosystem management.  A team was formed with Forest Service members from national forests and research stations, the Soil Conservation Service and The Nature Conservancy.  They created the National Hierarchical Framework of Ecological Units that was adopted by the Forest Service in November 1993.  Ecological types were based on biotic and environmental factors that influence the structure and function of ecosystems. These factors included climate, physiography, </a:t>
            </a:r>
            <a:r>
              <a:rPr lang="en-US" dirty="0" err="1"/>
              <a:t>edaphics</a:t>
            </a:r>
            <a:r>
              <a:rPr lang="en-US" dirty="0"/>
              <a:t>, hydrology  and potential natural communities. </a:t>
            </a:r>
          </a:p>
          <a:p>
            <a:r>
              <a:rPr lang="en-US" dirty="0"/>
              <a:t> </a:t>
            </a:r>
          </a:p>
          <a:p>
            <a:r>
              <a:rPr lang="en-US" dirty="0"/>
              <a:t>In 1996, the Ecological Society of America issued a report on the scientific basis for ecosystem management.  Among its many points was that  a national hierarchical classification system of ecosystems was needed, with crosswalks to other classifications.  The report noted that the scale of the classification used in a particular situation would depend on which level of the hierarchy works best for the spatial scale of the situation and level of detail desired.  (Appendix 3). </a:t>
            </a:r>
          </a:p>
          <a:p>
            <a:endParaRPr lang="en-US" dirty="0"/>
          </a:p>
          <a:p>
            <a:r>
              <a:rPr lang="en-US" dirty="0"/>
              <a:t>In 2008, the FGDC adopted the first U.S. National Vegetation Classification Standard for forests.  It was developed by a committee led by Forest Service experts.  NVCS became the national standard for ecosystem classification system.  Now, any scientist could link their research and results to the NVCS hierarchy.  Further, all kinds of natural resource inventory and monitoring information could be linked to the NVCS hierarchy—either directly or by building cross-walks between the inventory data classification system being used to NVCS .  All Federal agencies, including the Forest Service and the Interior land management agencies, were required to begin using the NVCS vegetation classes.  A revised and improved version of NVCS was adopted in 2016.  </a:t>
            </a:r>
          </a:p>
          <a:p>
            <a:endParaRPr lang="en-US" dirty="0"/>
          </a:p>
        </p:txBody>
      </p:sp>
      <p:sp>
        <p:nvSpPr>
          <p:cNvPr id="4" name="Slide Number Placeholder 3"/>
          <p:cNvSpPr>
            <a:spLocks noGrp="1"/>
          </p:cNvSpPr>
          <p:nvPr>
            <p:ph type="sldNum" sz="quarter" idx="5"/>
          </p:nvPr>
        </p:nvSpPr>
        <p:spPr/>
        <p:txBody>
          <a:bodyPr/>
          <a:lstStyle/>
          <a:p>
            <a:fld id="{9E1C3567-F8A9-463E-A07C-E5D7BAF1D8BA}" type="slidenum">
              <a:rPr lang="en-US" smtClean="0"/>
              <a:t>7</a:t>
            </a:fld>
            <a:endParaRPr lang="en-US"/>
          </a:p>
        </p:txBody>
      </p:sp>
    </p:spTree>
    <p:extLst>
      <p:ext uri="{BB962C8B-B14F-4D97-AF65-F5344CB8AC3E}">
        <p14:creationId xmlns:p14="http://schemas.microsoft.com/office/powerpoint/2010/main" val="3162116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does adoption and mandated use of NVCS leave SAF’s forest cover types?  Does NVCS abolish the need for, and use of, SAF forest cover types?</a:t>
            </a:r>
          </a:p>
          <a:p>
            <a:endParaRPr lang="en-US" dirty="0"/>
          </a:p>
          <a:p>
            <a:r>
              <a:rPr lang="en-US" dirty="0"/>
              <a:t>No.  Forest cover types can still be used, IF cross-walks are created that connect SAF forest cover types to NVCS classifications.  But to build the cross-walks, additional ecological information is needed in the forest cover type definitions and descriptions.  That ecological information needs to come from silvics data.  Do you now see more clearly the inter-connection between revising both books?</a:t>
            </a:r>
          </a:p>
          <a:p>
            <a:endParaRPr lang="en-US" dirty="0"/>
          </a:p>
          <a:p>
            <a:r>
              <a:rPr lang="en-US" dirty="0"/>
              <a:t>Here’s some good news!  Cross-walks have already been constructed between the 1980 SAF forest cover types for eastern forests and the 2016 NVCS classification.  The cross-walks were built by a small team of Forest Service Forest Inventory &amp; Analysis experts and NatureServe experts.  Plans exist to create crosswalks for western U.S. forest cover types.. </a:t>
            </a:r>
          </a:p>
          <a:p>
            <a:endParaRPr lang="en-US" dirty="0"/>
          </a:p>
          <a:p>
            <a:r>
              <a:rPr lang="en-US" dirty="0"/>
              <a:t>But because tree species ranges and forest cover type ranges are “on the move,” the cross-walks will be better and have added value into the future IF the SAF cover types are revised now.</a:t>
            </a:r>
          </a:p>
          <a:p>
            <a:endParaRPr lang="en-US" dirty="0"/>
          </a:p>
          <a:p>
            <a:endParaRPr lang="en-US" dirty="0"/>
          </a:p>
        </p:txBody>
      </p:sp>
      <p:sp>
        <p:nvSpPr>
          <p:cNvPr id="4" name="Slide Number Placeholder 3"/>
          <p:cNvSpPr>
            <a:spLocks noGrp="1"/>
          </p:cNvSpPr>
          <p:nvPr>
            <p:ph type="sldNum" sz="quarter" idx="5"/>
          </p:nvPr>
        </p:nvSpPr>
        <p:spPr/>
        <p:txBody>
          <a:bodyPr/>
          <a:lstStyle/>
          <a:p>
            <a:fld id="{9E1C3567-F8A9-463E-A07C-E5D7BAF1D8BA}" type="slidenum">
              <a:rPr lang="en-US" smtClean="0"/>
              <a:t>8</a:t>
            </a:fld>
            <a:endParaRPr lang="en-US"/>
          </a:p>
        </p:txBody>
      </p:sp>
    </p:spTree>
    <p:extLst>
      <p:ext uri="{BB962C8B-B14F-4D97-AF65-F5344CB8AC3E}">
        <p14:creationId xmlns:p14="http://schemas.microsoft.com/office/powerpoint/2010/main" val="637911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crosswalk.  Notice that eventually, NVCS gets down to an Alliance definition for “White Pine-Hemlock Forest” that’s very similar to SAF’s forest cover type “White Pine-Hemlock Type.”  This is a good example of how a cross-walk can be constructed between NVCS </a:t>
            </a:r>
            <a:r>
              <a:rPr lang="en-US" dirty="0" err="1"/>
              <a:t>Macrogroups</a:t>
            </a:r>
            <a:r>
              <a:rPr lang="en-US" dirty="0"/>
              <a:t>, Groups, and Alliances and SAF forest cover types.</a:t>
            </a:r>
          </a:p>
          <a:p>
            <a:endParaRPr lang="en-US" dirty="0"/>
          </a:p>
        </p:txBody>
      </p:sp>
      <p:sp>
        <p:nvSpPr>
          <p:cNvPr id="4" name="Slide Number Placeholder 3"/>
          <p:cNvSpPr>
            <a:spLocks noGrp="1"/>
          </p:cNvSpPr>
          <p:nvPr>
            <p:ph type="sldNum" sz="quarter" idx="5"/>
          </p:nvPr>
        </p:nvSpPr>
        <p:spPr/>
        <p:txBody>
          <a:bodyPr/>
          <a:lstStyle/>
          <a:p>
            <a:fld id="{9E1C3567-F8A9-463E-A07C-E5D7BAF1D8BA}" type="slidenum">
              <a:rPr lang="en-US" smtClean="0"/>
              <a:t>9</a:t>
            </a:fld>
            <a:endParaRPr lang="en-US"/>
          </a:p>
        </p:txBody>
      </p:sp>
    </p:spTree>
    <p:extLst>
      <p:ext uri="{BB962C8B-B14F-4D97-AF65-F5344CB8AC3E}">
        <p14:creationId xmlns:p14="http://schemas.microsoft.com/office/powerpoint/2010/main" val="3590936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amiawiki.shatuga.com/index.php?title=Silvanus"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F433-1CAE-477E-8C32-8B79F30331EA}"/>
              </a:ext>
            </a:extLst>
          </p:cNvPr>
          <p:cNvSpPr>
            <a:spLocks noGrp="1"/>
          </p:cNvSpPr>
          <p:nvPr>
            <p:ph type="ctrTitle"/>
          </p:nvPr>
        </p:nvSpPr>
        <p:spPr>
          <a:xfrm>
            <a:off x="473076" y="5049838"/>
            <a:ext cx="8226425" cy="939800"/>
          </a:xfrm>
        </p:spPr>
        <p:txBody>
          <a:bodyPr wrap="square" anchor="b">
            <a:noAutofit/>
          </a:bodyPr>
          <a:lstStyle>
            <a:lvl1pPr algn="l">
              <a:defRPr sz="4000">
                <a:solidFill>
                  <a:srgbClr val="FFFFFF"/>
                </a:solidFill>
              </a:defRPr>
            </a:lvl1pPr>
          </a:lstStyle>
          <a:p>
            <a:r>
              <a:rPr lang="en-US" dirty="0"/>
              <a:t>Click to edit Master title style</a:t>
            </a:r>
          </a:p>
        </p:txBody>
      </p:sp>
      <p:sp>
        <p:nvSpPr>
          <p:cNvPr id="3" name="Subtitle 2">
            <a:extLst>
              <a:ext uri="{FF2B5EF4-FFF2-40B4-BE49-F238E27FC236}">
                <a16:creationId xmlns:a16="http://schemas.microsoft.com/office/drawing/2014/main" id="{BBE362E7-E657-4773-B0DE-8B661C3FD3E0}"/>
              </a:ext>
            </a:extLst>
          </p:cNvPr>
          <p:cNvSpPr>
            <a:spLocks noGrp="1"/>
          </p:cNvSpPr>
          <p:nvPr>
            <p:ph type="subTitle" idx="1"/>
          </p:nvPr>
        </p:nvSpPr>
        <p:spPr>
          <a:xfrm>
            <a:off x="473075" y="5967415"/>
            <a:ext cx="6400800" cy="573087"/>
          </a:xfrm>
        </p:spPr>
        <p:txBody>
          <a:bodyPr wrap="square">
            <a:noAutofit/>
          </a:bodyPr>
          <a:lstStyle>
            <a:lvl1pPr marL="0" indent="0" algn="l">
              <a:buNone/>
              <a:defRPr sz="2700">
                <a:solidFill>
                  <a:srgbClr val="66CC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9B3F58B-1BB1-47AE-907D-015CB0E6B7E9}"/>
              </a:ext>
            </a:extLst>
          </p:cNvPr>
          <p:cNvSpPr>
            <a:spLocks noGrp="1"/>
          </p:cNvSpPr>
          <p:nvPr>
            <p:ph type="dt" sz="half" idx="10"/>
          </p:nvPr>
        </p:nvSpPr>
        <p:spPr/>
        <p:txBody>
          <a:bodyPr/>
          <a:lstStyle>
            <a:lvl1pPr>
              <a:defRPr>
                <a:solidFill>
                  <a:schemeClr val="bg1"/>
                </a:solidFill>
              </a:defRPr>
            </a:lvl1pPr>
          </a:lstStyle>
          <a:p>
            <a:r>
              <a:rPr lang="en-US" altLang="en-US" dirty="0"/>
              <a:t>30 Oct 2020</a:t>
            </a:r>
          </a:p>
        </p:txBody>
      </p:sp>
      <p:sp>
        <p:nvSpPr>
          <p:cNvPr id="5" name="Footer Placeholder 4">
            <a:extLst>
              <a:ext uri="{FF2B5EF4-FFF2-40B4-BE49-F238E27FC236}">
                <a16:creationId xmlns:a16="http://schemas.microsoft.com/office/drawing/2014/main" id="{1642608C-8BC9-475A-B4E3-59D77FB20935}"/>
              </a:ext>
            </a:extLst>
          </p:cNvPr>
          <p:cNvSpPr>
            <a:spLocks noGrp="1"/>
          </p:cNvSpPr>
          <p:nvPr>
            <p:ph type="ftr" sz="quarter" idx="11"/>
          </p:nvPr>
        </p:nvSpPr>
        <p:spPr/>
        <p:txBody>
          <a:bodyPr/>
          <a:lstStyle>
            <a:lvl1pPr>
              <a:defRPr>
                <a:solidFill>
                  <a:schemeClr val="bg1"/>
                </a:solidFill>
              </a:defRPr>
            </a:lvl1pPr>
          </a:lstStyle>
          <a:p>
            <a:r>
              <a:rPr lang="en-US" altLang="en-US" dirty="0"/>
              <a:t>2020 SAF National Convention</a:t>
            </a:r>
          </a:p>
        </p:txBody>
      </p:sp>
      <p:sp>
        <p:nvSpPr>
          <p:cNvPr id="6" name="Slide Number Placeholder 5">
            <a:extLst>
              <a:ext uri="{FF2B5EF4-FFF2-40B4-BE49-F238E27FC236}">
                <a16:creationId xmlns:a16="http://schemas.microsoft.com/office/drawing/2014/main" id="{0D6D608A-7B5D-4178-BB43-1CB2E2D56CBA}"/>
              </a:ext>
            </a:extLst>
          </p:cNvPr>
          <p:cNvSpPr>
            <a:spLocks noGrp="1"/>
          </p:cNvSpPr>
          <p:nvPr>
            <p:ph type="sldNum" sz="quarter" idx="12"/>
          </p:nvPr>
        </p:nvSpPr>
        <p:spPr/>
        <p:txBody>
          <a:bodyPr/>
          <a:lstStyle>
            <a:lvl1pPr>
              <a:defRPr>
                <a:solidFill>
                  <a:schemeClr val="bg1"/>
                </a:solidFill>
              </a:defRPr>
            </a:lvl1pPr>
          </a:lstStyle>
          <a:p>
            <a:r>
              <a:rPr lang="en-US" altLang="en-US" dirty="0" err="1"/>
              <a:t>Silde</a:t>
            </a:r>
            <a:r>
              <a:rPr lang="en-US" altLang="en-US" dirty="0"/>
              <a:t> #</a:t>
            </a:r>
            <a:fld id="{14904461-3590-4AF1-81CA-F0718546339C}" type="slidenum">
              <a:rPr lang="en-US" altLang="en-US" smtClean="0"/>
              <a:pPr/>
              <a:t>‹#›</a:t>
            </a:fld>
            <a:endParaRPr lang="en-US" altLang="en-US" dirty="0"/>
          </a:p>
        </p:txBody>
      </p:sp>
    </p:spTree>
    <p:extLst>
      <p:ext uri="{BB962C8B-B14F-4D97-AF65-F5344CB8AC3E}">
        <p14:creationId xmlns:p14="http://schemas.microsoft.com/office/powerpoint/2010/main" val="2264283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3344-9AB0-4610-B81D-30CA54697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F6BF0F-6098-4BD5-B472-7ED76233D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05B0D-6FF3-49AB-B363-5E22C8BF5C33}"/>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176CBF87-0CE2-4CB0-BA36-2E6B56B84709}"/>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9F05526C-E9AE-4F6A-8DC1-C048D090A5B7}"/>
              </a:ext>
            </a:extLst>
          </p:cNvPr>
          <p:cNvSpPr>
            <a:spLocks noGrp="1"/>
          </p:cNvSpPr>
          <p:nvPr>
            <p:ph type="sldNum" sz="quarter" idx="12"/>
          </p:nvPr>
        </p:nvSpPr>
        <p:spPr/>
        <p:txBody>
          <a:bodyPr/>
          <a:lstStyle/>
          <a:p>
            <a:fld id="{FCB5C4CC-C796-46A3-839C-7AA41ECAC261}" type="slidenum">
              <a:rPr lang="en-US" altLang="en-US" smtClean="0"/>
              <a:pPr/>
              <a:t>‹#›</a:t>
            </a:fld>
            <a:endParaRPr lang="en-US" altLang="en-US"/>
          </a:p>
        </p:txBody>
      </p:sp>
    </p:spTree>
    <p:extLst>
      <p:ext uri="{BB962C8B-B14F-4D97-AF65-F5344CB8AC3E}">
        <p14:creationId xmlns:p14="http://schemas.microsoft.com/office/powerpoint/2010/main" val="119320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5E2C9-501A-4B4D-92FB-1FDAB9FF2985}"/>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38683D-983A-443D-8768-C42A6CDEBDEB}"/>
              </a:ext>
            </a:extLst>
          </p:cNvPr>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AB092-9ED9-4D2C-A219-76771BC0FACF}"/>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F00A88D6-9D15-43C3-BAFF-DCC3877775BF}"/>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E21333F9-8F57-4551-BF8F-9707D7ED9142}"/>
              </a:ext>
            </a:extLst>
          </p:cNvPr>
          <p:cNvSpPr>
            <a:spLocks noGrp="1"/>
          </p:cNvSpPr>
          <p:nvPr>
            <p:ph type="sldNum" sz="quarter" idx="12"/>
          </p:nvPr>
        </p:nvSpPr>
        <p:spPr/>
        <p:txBody>
          <a:bodyPr/>
          <a:lstStyle/>
          <a:p>
            <a:fld id="{004687EE-D351-48C6-B8C0-465C98E03FFB}" type="slidenum">
              <a:rPr lang="en-US" altLang="en-US" smtClean="0"/>
              <a:pPr/>
              <a:t>‹#›</a:t>
            </a:fld>
            <a:endParaRPr lang="en-US" altLang="en-US"/>
          </a:p>
        </p:txBody>
      </p:sp>
    </p:spTree>
    <p:extLst>
      <p:ext uri="{BB962C8B-B14F-4D97-AF65-F5344CB8AC3E}">
        <p14:creationId xmlns:p14="http://schemas.microsoft.com/office/powerpoint/2010/main" val="339932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D1A0-31A3-4EA7-8D84-828F84197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5760A-FC17-437C-9A43-2BE933CC6B05}"/>
              </a:ext>
            </a:extLst>
          </p:cNvPr>
          <p:cNvSpPr>
            <a:spLocks noGrp="1"/>
          </p:cNvSpPr>
          <p:nvPr>
            <p:ph idx="1"/>
          </p:nvPr>
        </p:nvSpPr>
        <p:spPr/>
        <p:txBody>
          <a:bodyPr/>
          <a:lstStyle>
            <a:lvl1pPr marL="171450" indent="-171450">
              <a:buSzPct val="200000"/>
              <a:buFontTx/>
              <a:buBlip>
                <a:blip r:embed="rId2">
                  <a:extLst>
                    <a:ext uri="{837473B0-CC2E-450A-ABE3-18F120FF3D39}">
                      <a1611:picAttrSrcUrl xmlns:a1611="http://schemas.microsoft.com/office/drawing/2016/11/main" r:id="rId3"/>
                    </a:ext>
                  </a:extLst>
                </a:blip>
              </a:buBlip>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23CD50-0C67-4CA6-A288-14DD652685D1}"/>
              </a:ext>
            </a:extLst>
          </p:cNvPr>
          <p:cNvSpPr>
            <a:spLocks noGrp="1"/>
          </p:cNvSpPr>
          <p:nvPr>
            <p:ph type="dt" sz="half" idx="10"/>
          </p:nvPr>
        </p:nvSpPr>
        <p:spPr/>
        <p:txBody>
          <a:bodyPr/>
          <a:lstStyle>
            <a:lvl1pPr>
              <a:defRPr sz="1000">
                <a:solidFill>
                  <a:schemeClr val="accent1">
                    <a:lumMod val="75000"/>
                  </a:schemeClr>
                </a:solidFill>
              </a:defRPr>
            </a:lvl1pPr>
          </a:lstStyle>
          <a:p>
            <a:r>
              <a:rPr lang="en-US" altLang="en-US" dirty="0"/>
              <a:t>30 Oct 2020</a:t>
            </a:r>
          </a:p>
        </p:txBody>
      </p:sp>
      <p:sp>
        <p:nvSpPr>
          <p:cNvPr id="5" name="Footer Placeholder 4">
            <a:extLst>
              <a:ext uri="{FF2B5EF4-FFF2-40B4-BE49-F238E27FC236}">
                <a16:creationId xmlns:a16="http://schemas.microsoft.com/office/drawing/2014/main" id="{FC69B2CE-FBA9-4F05-A590-D14307A74707}"/>
              </a:ext>
            </a:extLst>
          </p:cNvPr>
          <p:cNvSpPr>
            <a:spLocks noGrp="1"/>
          </p:cNvSpPr>
          <p:nvPr>
            <p:ph type="ftr" sz="quarter" idx="11"/>
          </p:nvPr>
        </p:nvSpPr>
        <p:spPr/>
        <p:txBody>
          <a:bodyPr/>
          <a:lstStyle>
            <a:lvl1pPr>
              <a:defRPr sz="1000">
                <a:solidFill>
                  <a:schemeClr val="accent1">
                    <a:lumMod val="75000"/>
                  </a:schemeClr>
                </a:solidFill>
              </a:defRPr>
            </a:lvl1pPr>
          </a:lstStyle>
          <a:p>
            <a:r>
              <a:rPr lang="en-US" altLang="en-US" dirty="0"/>
              <a:t>SAF Annual Convention</a:t>
            </a:r>
          </a:p>
        </p:txBody>
      </p:sp>
      <p:sp>
        <p:nvSpPr>
          <p:cNvPr id="6" name="Slide Number Placeholder 5">
            <a:extLst>
              <a:ext uri="{FF2B5EF4-FFF2-40B4-BE49-F238E27FC236}">
                <a16:creationId xmlns:a16="http://schemas.microsoft.com/office/drawing/2014/main" id="{BD568FE9-108E-4FD8-9E19-E80BDC21EBEA}"/>
              </a:ext>
            </a:extLst>
          </p:cNvPr>
          <p:cNvSpPr>
            <a:spLocks noGrp="1"/>
          </p:cNvSpPr>
          <p:nvPr>
            <p:ph type="sldNum" sz="quarter" idx="12"/>
          </p:nvPr>
        </p:nvSpPr>
        <p:spPr/>
        <p:txBody>
          <a:bodyPr/>
          <a:lstStyle>
            <a:lvl1pPr>
              <a:defRPr sz="1000">
                <a:solidFill>
                  <a:schemeClr val="accent1">
                    <a:lumMod val="75000"/>
                  </a:schemeClr>
                </a:solidFill>
              </a:defRPr>
            </a:lvl1pPr>
          </a:lstStyle>
          <a:p>
            <a:r>
              <a:rPr lang="en-US" altLang="en-US" dirty="0"/>
              <a:t>Slide </a:t>
            </a:r>
            <a:fld id="{3AC54A34-8271-4FDD-AD78-8DC871ED74B3}" type="slidenum">
              <a:rPr lang="en-US" altLang="en-US" smtClean="0"/>
              <a:pPr/>
              <a:t>‹#›</a:t>
            </a:fld>
            <a:endParaRPr lang="en-US" altLang="en-US" dirty="0"/>
          </a:p>
        </p:txBody>
      </p:sp>
    </p:spTree>
    <p:extLst>
      <p:ext uri="{BB962C8B-B14F-4D97-AF65-F5344CB8AC3E}">
        <p14:creationId xmlns:p14="http://schemas.microsoft.com/office/powerpoint/2010/main" val="2856873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A9B1-A214-4D72-9629-CF61CC9E7CF8}"/>
              </a:ext>
            </a:extLst>
          </p:cNvPr>
          <p:cNvSpPr>
            <a:spLocks noGrp="1"/>
          </p:cNvSpPr>
          <p:nvPr>
            <p:ph type="title"/>
          </p:nvPr>
        </p:nvSpPr>
        <p:spPr>
          <a:xfrm>
            <a:off x="457200" y="1709741"/>
            <a:ext cx="8229600" cy="2852737"/>
          </a:xfrm>
        </p:spPr>
        <p:txBody>
          <a:bodyPr anchor="b">
            <a:normAutofit/>
          </a:bodyPr>
          <a:lstStyle>
            <a:lvl1pPr>
              <a:defRPr sz="3300">
                <a:solidFill>
                  <a:srgbClr val="0000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7C202552-F2B8-401D-AF33-F60C94D6AD5E}"/>
              </a:ext>
            </a:extLst>
          </p:cNvPr>
          <p:cNvSpPr>
            <a:spLocks noGrp="1"/>
          </p:cNvSpPr>
          <p:nvPr>
            <p:ph type="body" idx="1"/>
          </p:nvPr>
        </p:nvSpPr>
        <p:spPr>
          <a:xfrm>
            <a:off x="457200" y="4589466"/>
            <a:ext cx="8229600" cy="1500187"/>
          </a:xfrm>
        </p:spPr>
        <p:txBody>
          <a:bodyPr/>
          <a:lstStyle>
            <a:lvl1pPr marL="0" indent="0" algn="ctr">
              <a:buNone/>
              <a:defRPr sz="1800">
                <a:solidFill>
                  <a:srgbClr val="0000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D65D7-E5C9-4A2E-901B-D1B8F9360DC6}"/>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087573BE-5E4D-48CB-9F50-6AD9EBC2C2D2}"/>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54A5BD73-F1E6-4A61-9094-5B079F8679F2}"/>
              </a:ext>
            </a:extLst>
          </p:cNvPr>
          <p:cNvSpPr>
            <a:spLocks noGrp="1"/>
          </p:cNvSpPr>
          <p:nvPr>
            <p:ph type="sldNum" sz="quarter" idx="12"/>
          </p:nvPr>
        </p:nvSpPr>
        <p:spPr/>
        <p:txBody>
          <a:bodyPr/>
          <a:lstStyle/>
          <a:p>
            <a:fld id="{EF9E4127-F326-43A6-9914-7BF00780B858}" type="slidenum">
              <a:rPr lang="en-US" altLang="en-US" smtClean="0"/>
              <a:pPr/>
              <a:t>‹#›</a:t>
            </a:fld>
            <a:endParaRPr lang="en-US" altLang="en-US"/>
          </a:p>
        </p:txBody>
      </p:sp>
    </p:spTree>
    <p:extLst>
      <p:ext uri="{BB962C8B-B14F-4D97-AF65-F5344CB8AC3E}">
        <p14:creationId xmlns:p14="http://schemas.microsoft.com/office/powerpoint/2010/main" val="15667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A356-6F8C-480A-A714-90AC367401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04CE66-C769-4392-9D37-0C8888B2CDCA}"/>
              </a:ext>
            </a:extLst>
          </p:cNvPr>
          <p:cNvSpPr>
            <a:spLocks noGrp="1"/>
          </p:cNvSpPr>
          <p:nvPr>
            <p:ph sz="half" idx="1"/>
          </p:nvPr>
        </p:nvSpPr>
        <p:spPr>
          <a:xfrm>
            <a:off x="457201" y="1825625"/>
            <a:ext cx="41021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A36F996-2645-48F9-83AB-D75E4A585E7D}"/>
              </a:ext>
            </a:extLst>
          </p:cNvPr>
          <p:cNvSpPr>
            <a:spLocks noGrp="1"/>
          </p:cNvSpPr>
          <p:nvPr>
            <p:ph sz="half" idx="2"/>
          </p:nvPr>
        </p:nvSpPr>
        <p:spPr>
          <a:xfrm>
            <a:off x="4584700" y="1825625"/>
            <a:ext cx="4102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2800F-7DB9-4F38-A156-AF2AC47C4481}"/>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8B6B71F5-3D72-460D-81E8-747A59432B67}"/>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F525438A-108C-4C6B-86A4-A441DDF1BF50}"/>
              </a:ext>
            </a:extLst>
          </p:cNvPr>
          <p:cNvSpPr>
            <a:spLocks noGrp="1"/>
          </p:cNvSpPr>
          <p:nvPr>
            <p:ph type="sldNum" sz="quarter" idx="12"/>
          </p:nvPr>
        </p:nvSpPr>
        <p:spPr/>
        <p:txBody>
          <a:bodyPr/>
          <a:lstStyle/>
          <a:p>
            <a:fld id="{B33515B4-33E1-4C38-9974-5A2892B8AE09}" type="slidenum">
              <a:rPr lang="en-US" altLang="en-US" smtClean="0"/>
              <a:pPr/>
              <a:t>‹#›</a:t>
            </a:fld>
            <a:endParaRPr lang="en-US" altLang="en-US"/>
          </a:p>
        </p:txBody>
      </p:sp>
    </p:spTree>
    <p:extLst>
      <p:ext uri="{BB962C8B-B14F-4D97-AF65-F5344CB8AC3E}">
        <p14:creationId xmlns:p14="http://schemas.microsoft.com/office/powerpoint/2010/main" val="123022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D0C6-B890-4CC8-845D-3124EF06877C}"/>
              </a:ext>
            </a:extLst>
          </p:cNvPr>
          <p:cNvSpPr>
            <a:spLocks noGrp="1"/>
          </p:cNvSpPr>
          <p:nvPr>
            <p:ph type="title"/>
          </p:nvPr>
        </p:nvSpPr>
        <p:spPr>
          <a:xfrm>
            <a:off x="457200" y="274638"/>
            <a:ext cx="8229600" cy="1143000"/>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74F85E-5E67-4BAC-9F99-0794F47917DB}"/>
              </a:ext>
            </a:extLst>
          </p:cNvPr>
          <p:cNvSpPr>
            <a:spLocks noGrp="1"/>
          </p:cNvSpPr>
          <p:nvPr>
            <p:ph type="body" idx="1"/>
          </p:nvPr>
        </p:nvSpPr>
        <p:spPr>
          <a:xfrm>
            <a:off x="457201" y="1622425"/>
            <a:ext cx="4102100" cy="635000"/>
          </a:xfrm>
        </p:spPr>
        <p:txBody>
          <a:bodyPr anchor="b">
            <a:normAutofit/>
          </a:bodyP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1950D-9FC6-45C6-B303-7E2DA51CF63E}"/>
              </a:ext>
            </a:extLst>
          </p:cNvPr>
          <p:cNvSpPr>
            <a:spLocks noGrp="1"/>
          </p:cNvSpPr>
          <p:nvPr>
            <p:ph sz="half" idx="2"/>
          </p:nvPr>
        </p:nvSpPr>
        <p:spPr>
          <a:xfrm>
            <a:off x="457201" y="2270125"/>
            <a:ext cx="4102100" cy="390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9DF54-A3E5-4D1A-B02F-79CC327A6B9D}"/>
              </a:ext>
            </a:extLst>
          </p:cNvPr>
          <p:cNvSpPr>
            <a:spLocks noGrp="1"/>
          </p:cNvSpPr>
          <p:nvPr>
            <p:ph type="body" sz="quarter" idx="3"/>
          </p:nvPr>
        </p:nvSpPr>
        <p:spPr>
          <a:xfrm>
            <a:off x="4584700" y="1622425"/>
            <a:ext cx="4102100" cy="635000"/>
          </a:xfrm>
        </p:spPr>
        <p:txBody>
          <a:bodyPr anchor="b">
            <a:normAutofit/>
          </a:bodyP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AF09FD7-61A0-498E-A849-8FE26DC425B8}"/>
              </a:ext>
            </a:extLst>
          </p:cNvPr>
          <p:cNvSpPr>
            <a:spLocks noGrp="1"/>
          </p:cNvSpPr>
          <p:nvPr>
            <p:ph sz="quarter" idx="4"/>
          </p:nvPr>
        </p:nvSpPr>
        <p:spPr>
          <a:xfrm>
            <a:off x="4584700" y="2270125"/>
            <a:ext cx="4102100" cy="390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A27EF-BF96-4C40-9DB3-748578737D38}"/>
              </a:ext>
            </a:extLst>
          </p:cNvPr>
          <p:cNvSpPr>
            <a:spLocks noGrp="1"/>
          </p:cNvSpPr>
          <p:nvPr>
            <p:ph type="dt" sz="half" idx="10"/>
          </p:nvPr>
        </p:nvSpPr>
        <p:spPr/>
        <p:txBody>
          <a:bodyPr/>
          <a:lstStyle/>
          <a:p>
            <a:endParaRPr lang="en-US" altLang="en-US"/>
          </a:p>
        </p:txBody>
      </p:sp>
      <p:sp>
        <p:nvSpPr>
          <p:cNvPr id="8" name="Footer Placeholder 7">
            <a:extLst>
              <a:ext uri="{FF2B5EF4-FFF2-40B4-BE49-F238E27FC236}">
                <a16:creationId xmlns:a16="http://schemas.microsoft.com/office/drawing/2014/main" id="{32C5B1C2-253A-4E54-B4F6-3964B5760AE7}"/>
              </a:ext>
            </a:extLst>
          </p:cNvPr>
          <p:cNvSpPr>
            <a:spLocks noGrp="1"/>
          </p:cNvSpPr>
          <p:nvPr>
            <p:ph type="ftr" sz="quarter" idx="11"/>
          </p:nvPr>
        </p:nvSpPr>
        <p:spPr/>
        <p:txBody>
          <a:bodyPr/>
          <a:lstStyle/>
          <a:p>
            <a:endParaRPr lang="en-US" altLang="en-US"/>
          </a:p>
        </p:txBody>
      </p:sp>
      <p:sp>
        <p:nvSpPr>
          <p:cNvPr id="9" name="Slide Number Placeholder 8">
            <a:extLst>
              <a:ext uri="{FF2B5EF4-FFF2-40B4-BE49-F238E27FC236}">
                <a16:creationId xmlns:a16="http://schemas.microsoft.com/office/drawing/2014/main" id="{88685552-8B28-42ED-98B8-C088EDE89C7E}"/>
              </a:ext>
            </a:extLst>
          </p:cNvPr>
          <p:cNvSpPr>
            <a:spLocks noGrp="1"/>
          </p:cNvSpPr>
          <p:nvPr>
            <p:ph type="sldNum" sz="quarter" idx="12"/>
          </p:nvPr>
        </p:nvSpPr>
        <p:spPr/>
        <p:txBody>
          <a:bodyPr/>
          <a:lstStyle/>
          <a:p>
            <a:fld id="{ADF96014-5F62-4A3E-B594-5558ADEC8367}" type="slidenum">
              <a:rPr lang="en-US" altLang="en-US" smtClean="0"/>
              <a:pPr/>
              <a:t>‹#›</a:t>
            </a:fld>
            <a:endParaRPr lang="en-US" altLang="en-US"/>
          </a:p>
        </p:txBody>
      </p:sp>
    </p:spTree>
    <p:extLst>
      <p:ext uri="{BB962C8B-B14F-4D97-AF65-F5344CB8AC3E}">
        <p14:creationId xmlns:p14="http://schemas.microsoft.com/office/powerpoint/2010/main" val="6283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756D-E7A3-4F10-813F-3D1927E994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3A0DD-49A9-4590-8AC8-4A0AEF0F9AAF}"/>
              </a:ext>
            </a:extLst>
          </p:cNvPr>
          <p:cNvSpPr>
            <a:spLocks noGrp="1"/>
          </p:cNvSpPr>
          <p:nvPr>
            <p:ph type="dt" sz="half" idx="10"/>
          </p:nvPr>
        </p:nvSpPr>
        <p:spPr/>
        <p:txBody>
          <a:bodyPr/>
          <a:lstStyle/>
          <a:p>
            <a:endParaRPr lang="en-US" altLang="en-US"/>
          </a:p>
        </p:txBody>
      </p:sp>
      <p:sp>
        <p:nvSpPr>
          <p:cNvPr id="4" name="Footer Placeholder 3">
            <a:extLst>
              <a:ext uri="{FF2B5EF4-FFF2-40B4-BE49-F238E27FC236}">
                <a16:creationId xmlns:a16="http://schemas.microsoft.com/office/drawing/2014/main" id="{6A9D0FD0-7125-4F74-9EB4-C0DDBFB6D6D0}"/>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a16="http://schemas.microsoft.com/office/drawing/2014/main" id="{6E06834E-D582-453B-BC55-A96570268484}"/>
              </a:ext>
            </a:extLst>
          </p:cNvPr>
          <p:cNvSpPr>
            <a:spLocks noGrp="1"/>
          </p:cNvSpPr>
          <p:nvPr>
            <p:ph type="sldNum" sz="quarter" idx="12"/>
          </p:nvPr>
        </p:nvSpPr>
        <p:spPr/>
        <p:txBody>
          <a:bodyPr/>
          <a:lstStyle/>
          <a:p>
            <a:fld id="{51DFBC4A-391A-42B2-8A3A-A8CD216997C4}" type="slidenum">
              <a:rPr lang="en-US" altLang="en-US" smtClean="0"/>
              <a:pPr/>
              <a:t>‹#›</a:t>
            </a:fld>
            <a:endParaRPr lang="en-US" altLang="en-US"/>
          </a:p>
        </p:txBody>
      </p:sp>
    </p:spTree>
    <p:extLst>
      <p:ext uri="{BB962C8B-B14F-4D97-AF65-F5344CB8AC3E}">
        <p14:creationId xmlns:p14="http://schemas.microsoft.com/office/powerpoint/2010/main" val="1362780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4A91E-9A3E-44AD-8322-CB3578AB29BF}"/>
              </a:ext>
            </a:extLst>
          </p:cNvPr>
          <p:cNvSpPr>
            <a:spLocks noGrp="1"/>
          </p:cNvSpPr>
          <p:nvPr>
            <p:ph type="dt" sz="half" idx="10"/>
          </p:nvPr>
        </p:nvSpPr>
        <p:spPr/>
        <p:txBody>
          <a:bodyPr/>
          <a:lstStyle/>
          <a:p>
            <a:endParaRPr lang="en-US" altLang="en-US"/>
          </a:p>
        </p:txBody>
      </p:sp>
      <p:sp>
        <p:nvSpPr>
          <p:cNvPr id="3" name="Footer Placeholder 2">
            <a:extLst>
              <a:ext uri="{FF2B5EF4-FFF2-40B4-BE49-F238E27FC236}">
                <a16:creationId xmlns:a16="http://schemas.microsoft.com/office/drawing/2014/main" id="{6258BABB-901B-4853-A951-24232876609C}"/>
              </a:ext>
            </a:extLst>
          </p:cNvPr>
          <p:cNvSpPr>
            <a:spLocks noGrp="1"/>
          </p:cNvSpPr>
          <p:nvPr>
            <p:ph type="ftr" sz="quarter" idx="11"/>
          </p:nvPr>
        </p:nvSpPr>
        <p:spPr/>
        <p:txBody>
          <a:bodyPr/>
          <a:lstStyle/>
          <a:p>
            <a:endParaRPr lang="en-US" altLang="en-US"/>
          </a:p>
        </p:txBody>
      </p:sp>
      <p:sp>
        <p:nvSpPr>
          <p:cNvPr id="4" name="Slide Number Placeholder 3">
            <a:extLst>
              <a:ext uri="{FF2B5EF4-FFF2-40B4-BE49-F238E27FC236}">
                <a16:creationId xmlns:a16="http://schemas.microsoft.com/office/drawing/2014/main" id="{AFD91467-89AA-47CC-9921-435743B6DB32}"/>
              </a:ext>
            </a:extLst>
          </p:cNvPr>
          <p:cNvSpPr>
            <a:spLocks noGrp="1"/>
          </p:cNvSpPr>
          <p:nvPr>
            <p:ph type="sldNum" sz="quarter" idx="12"/>
          </p:nvPr>
        </p:nvSpPr>
        <p:spPr/>
        <p:txBody>
          <a:bodyPr/>
          <a:lstStyle/>
          <a:p>
            <a:fld id="{44AE83AC-FFCE-472F-9863-06DE236E7D89}" type="slidenum">
              <a:rPr lang="en-US" altLang="en-US" smtClean="0"/>
              <a:pPr/>
              <a:t>‹#›</a:t>
            </a:fld>
            <a:endParaRPr lang="en-US" altLang="en-US"/>
          </a:p>
        </p:txBody>
      </p:sp>
    </p:spTree>
    <p:extLst>
      <p:ext uri="{BB962C8B-B14F-4D97-AF65-F5344CB8AC3E}">
        <p14:creationId xmlns:p14="http://schemas.microsoft.com/office/powerpoint/2010/main" val="419304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CBE3-7499-4604-BB77-94DCF77A62D4}"/>
              </a:ext>
            </a:extLst>
          </p:cNvPr>
          <p:cNvSpPr>
            <a:spLocks noGrp="1"/>
          </p:cNvSpPr>
          <p:nvPr>
            <p:ph type="title"/>
          </p:nvPr>
        </p:nvSpPr>
        <p:spPr>
          <a:xfrm>
            <a:off x="457200" y="274638"/>
            <a:ext cx="8229600" cy="1143000"/>
          </a:xfrm>
        </p:spPr>
        <p:txBody>
          <a:bodyPr anchor="ctr">
            <a:noAutofit/>
          </a:bodyPr>
          <a:lstStyle>
            <a:lvl1pPr algn="ctr">
              <a:defRPr sz="3300"/>
            </a:lvl1pPr>
          </a:lstStyle>
          <a:p>
            <a:r>
              <a:rPr lang="en-US"/>
              <a:t>Click to edit Master title style</a:t>
            </a:r>
          </a:p>
        </p:txBody>
      </p:sp>
      <p:sp>
        <p:nvSpPr>
          <p:cNvPr id="3" name="Content Placeholder 2">
            <a:extLst>
              <a:ext uri="{FF2B5EF4-FFF2-40B4-BE49-F238E27FC236}">
                <a16:creationId xmlns:a16="http://schemas.microsoft.com/office/drawing/2014/main" id="{1CD83CAB-10F0-4B5A-917C-6D2F8415516F}"/>
              </a:ext>
            </a:extLst>
          </p:cNvPr>
          <p:cNvSpPr>
            <a:spLocks noGrp="1"/>
          </p:cNvSpPr>
          <p:nvPr>
            <p:ph idx="1"/>
          </p:nvPr>
        </p:nvSpPr>
        <p:spPr>
          <a:xfrm>
            <a:off x="3431778" y="1851025"/>
            <a:ext cx="4629150" cy="43513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E4C22-0A97-4D5A-B697-9E9DDE3CD2F7}"/>
              </a:ext>
            </a:extLst>
          </p:cNvPr>
          <p:cNvSpPr>
            <a:spLocks noGrp="1"/>
          </p:cNvSpPr>
          <p:nvPr>
            <p:ph type="body" sz="half" idx="2"/>
          </p:nvPr>
        </p:nvSpPr>
        <p:spPr>
          <a:xfrm>
            <a:off x="457200" y="1851025"/>
            <a:ext cx="2949178" cy="4351338"/>
          </a:xfrm>
        </p:spPr>
        <p:txBody>
          <a:bodyPr tIns="86400">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1E9B5C8-BC4A-4122-B8D1-324E2D187F75}"/>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C12D4018-2C8E-4E13-815A-04988366F532}"/>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48AFD6A3-5ADC-4047-9EB4-8CF5AF4BDA91}"/>
              </a:ext>
            </a:extLst>
          </p:cNvPr>
          <p:cNvSpPr>
            <a:spLocks noGrp="1"/>
          </p:cNvSpPr>
          <p:nvPr>
            <p:ph type="sldNum" sz="quarter" idx="12"/>
          </p:nvPr>
        </p:nvSpPr>
        <p:spPr/>
        <p:txBody>
          <a:bodyPr/>
          <a:lstStyle/>
          <a:p>
            <a:fld id="{30F34AA1-40BB-4AB7-B0A3-4CA5DAE481C1}" type="slidenum">
              <a:rPr lang="en-US" altLang="en-US" smtClean="0"/>
              <a:pPr/>
              <a:t>‹#›</a:t>
            </a:fld>
            <a:endParaRPr lang="en-US" altLang="en-US"/>
          </a:p>
        </p:txBody>
      </p:sp>
    </p:spTree>
    <p:extLst>
      <p:ext uri="{BB962C8B-B14F-4D97-AF65-F5344CB8AC3E}">
        <p14:creationId xmlns:p14="http://schemas.microsoft.com/office/powerpoint/2010/main" val="122254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4D4E-0112-4388-9E28-74BBDBB5F919}"/>
              </a:ext>
            </a:extLst>
          </p:cNvPr>
          <p:cNvSpPr>
            <a:spLocks noGrp="1"/>
          </p:cNvSpPr>
          <p:nvPr>
            <p:ph type="title"/>
          </p:nvPr>
        </p:nvSpPr>
        <p:spPr>
          <a:xfrm>
            <a:off x="457200" y="274638"/>
            <a:ext cx="8229600" cy="1143000"/>
          </a:xfrm>
        </p:spPr>
        <p:txBody>
          <a:bodyPr anchor="ctr">
            <a:noAutofit/>
          </a:bodyPr>
          <a:lstStyle>
            <a:lvl1pPr algn="ctr">
              <a:defRPr sz="3300"/>
            </a:lvl1pPr>
          </a:lstStyle>
          <a:p>
            <a:r>
              <a:rPr lang="en-US"/>
              <a:t>Click to edit Master title style</a:t>
            </a:r>
          </a:p>
        </p:txBody>
      </p:sp>
      <p:sp>
        <p:nvSpPr>
          <p:cNvPr id="3" name="Picture Placeholder 2">
            <a:extLst>
              <a:ext uri="{FF2B5EF4-FFF2-40B4-BE49-F238E27FC236}">
                <a16:creationId xmlns:a16="http://schemas.microsoft.com/office/drawing/2014/main" id="{D0090C37-339F-49EE-9872-381D65F67B2E}"/>
              </a:ext>
            </a:extLst>
          </p:cNvPr>
          <p:cNvSpPr>
            <a:spLocks noGrp="1"/>
          </p:cNvSpPr>
          <p:nvPr>
            <p:ph type="pic" idx="1"/>
          </p:nvPr>
        </p:nvSpPr>
        <p:spPr>
          <a:xfrm>
            <a:off x="1950509" y="1825625"/>
            <a:ext cx="5242984" cy="39322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91B574E-7496-4B63-8D17-D81C7E064087}"/>
              </a:ext>
            </a:extLst>
          </p:cNvPr>
          <p:cNvSpPr>
            <a:spLocks noGrp="1"/>
          </p:cNvSpPr>
          <p:nvPr>
            <p:ph type="body" sz="half" idx="2"/>
          </p:nvPr>
        </p:nvSpPr>
        <p:spPr>
          <a:xfrm>
            <a:off x="1397001" y="5783263"/>
            <a:ext cx="6350000" cy="341632"/>
          </a:xfrm>
        </p:spPr>
        <p:txBody>
          <a:bodyPr>
            <a:spAutoFit/>
          </a:bodyPr>
          <a:lstStyle>
            <a:lvl1pPr marL="0" indent="0" algn="ctr">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7489EFE-5D3D-45B1-91D2-32B90AD7ADE7}"/>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C6E75EBD-6E2C-4733-87AD-3A1B3B1C26FB}"/>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1AA665FE-E926-431C-B6D7-8F65994111B2}"/>
              </a:ext>
            </a:extLst>
          </p:cNvPr>
          <p:cNvSpPr>
            <a:spLocks noGrp="1"/>
          </p:cNvSpPr>
          <p:nvPr>
            <p:ph type="sldNum" sz="quarter" idx="12"/>
          </p:nvPr>
        </p:nvSpPr>
        <p:spPr/>
        <p:txBody>
          <a:bodyPr/>
          <a:lstStyle/>
          <a:p>
            <a:fld id="{83BC3692-9AB3-4E11-AF5B-C5CDE6B65E06}" type="slidenum">
              <a:rPr lang="en-US" altLang="en-US" smtClean="0"/>
              <a:pPr/>
              <a:t>‹#›</a:t>
            </a:fld>
            <a:endParaRPr lang="en-US" altLang="en-US"/>
          </a:p>
        </p:txBody>
      </p:sp>
    </p:spTree>
    <p:extLst>
      <p:ext uri="{BB962C8B-B14F-4D97-AF65-F5344CB8AC3E}">
        <p14:creationId xmlns:p14="http://schemas.microsoft.com/office/powerpoint/2010/main" val="336930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831AC-D821-4D45-86AE-9DF70C7459F9}"/>
              </a:ext>
            </a:extLst>
          </p:cNvPr>
          <p:cNvSpPr>
            <a:spLocks noGrp="1"/>
          </p:cNvSpPr>
          <p:nvPr>
            <p:ph type="title"/>
          </p:nvPr>
        </p:nvSpPr>
        <p:spPr>
          <a:xfrm>
            <a:off x="457200" y="274638"/>
            <a:ext cx="8229600" cy="1143000"/>
          </a:xfrm>
          <a:prstGeom prst="rect">
            <a:avLst/>
          </a:prstGeom>
        </p:spPr>
        <p:txBody>
          <a:bodyPr vert="horz" wrap="square"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79F8B2-EC91-421F-9512-17A08B2B9178}"/>
              </a:ext>
            </a:extLst>
          </p:cNvPr>
          <p:cNvSpPr>
            <a:spLocks noGrp="1"/>
          </p:cNvSpPr>
          <p:nvPr>
            <p:ph type="body" idx="1"/>
          </p:nvPr>
        </p:nvSpPr>
        <p:spPr>
          <a:xfrm>
            <a:off x="457200" y="1825625"/>
            <a:ext cx="8229600" cy="4351338"/>
          </a:xfrm>
          <a:prstGeom prst="rect">
            <a:avLst/>
          </a:prstGeom>
        </p:spPr>
        <p:txBody>
          <a:bodyPr vert="horz" wrap="square"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7A93589-AF80-4982-BC15-2AD0A18D71E8}"/>
              </a:ext>
            </a:extLst>
          </p:cNvPr>
          <p:cNvSpPr>
            <a:spLocks noGrp="1"/>
          </p:cNvSpPr>
          <p:nvPr>
            <p:ph type="dt" sz="half" idx="2"/>
          </p:nvPr>
        </p:nvSpPr>
        <p:spPr>
          <a:xfrm>
            <a:off x="628650" y="6438241"/>
            <a:ext cx="2057400" cy="365125"/>
          </a:xfrm>
          <a:prstGeom prst="rect">
            <a:avLst/>
          </a:prstGeom>
        </p:spPr>
        <p:txBody>
          <a:bodyPr vert="horz" lIns="91440" tIns="45720" rIns="91440" bIns="45720" rtlCol="0" anchor="ctr"/>
          <a:lstStyle>
            <a:lvl1pPr algn="l">
              <a:defRPr sz="900">
                <a:solidFill>
                  <a:srgbClr val="000000"/>
                </a:solidFill>
              </a:defRPr>
            </a:lvl1pPr>
          </a:lstStyle>
          <a:p>
            <a:endParaRPr lang="en-US" altLang="en-US"/>
          </a:p>
        </p:txBody>
      </p:sp>
      <p:sp>
        <p:nvSpPr>
          <p:cNvPr id="5" name="Footer Placeholder 4">
            <a:extLst>
              <a:ext uri="{FF2B5EF4-FFF2-40B4-BE49-F238E27FC236}">
                <a16:creationId xmlns:a16="http://schemas.microsoft.com/office/drawing/2014/main" id="{97CDA16D-7C57-4B41-BBF9-07B74CD68E8B}"/>
              </a:ext>
            </a:extLst>
          </p:cNvPr>
          <p:cNvSpPr>
            <a:spLocks noGrp="1"/>
          </p:cNvSpPr>
          <p:nvPr>
            <p:ph type="ftr" sz="quarter" idx="3"/>
          </p:nvPr>
        </p:nvSpPr>
        <p:spPr>
          <a:xfrm>
            <a:off x="3028950" y="6438241"/>
            <a:ext cx="3086100" cy="365125"/>
          </a:xfrm>
          <a:prstGeom prst="rect">
            <a:avLst/>
          </a:prstGeom>
        </p:spPr>
        <p:txBody>
          <a:bodyPr vert="horz" lIns="91440" tIns="45720" rIns="91440" bIns="45720" rtlCol="0" anchor="ctr"/>
          <a:lstStyle>
            <a:lvl1pPr algn="ctr">
              <a:defRPr sz="900">
                <a:solidFill>
                  <a:srgbClr val="000000"/>
                </a:solidFill>
              </a:defRPr>
            </a:lvl1pPr>
          </a:lstStyle>
          <a:p>
            <a:endParaRPr lang="en-US" altLang="en-US"/>
          </a:p>
        </p:txBody>
      </p:sp>
      <p:sp>
        <p:nvSpPr>
          <p:cNvPr id="6" name="Slide Number Placeholder 5">
            <a:extLst>
              <a:ext uri="{FF2B5EF4-FFF2-40B4-BE49-F238E27FC236}">
                <a16:creationId xmlns:a16="http://schemas.microsoft.com/office/drawing/2014/main" id="{1F94B4F6-58AD-4E4A-8C29-997EBD568B0D}"/>
              </a:ext>
            </a:extLst>
          </p:cNvPr>
          <p:cNvSpPr>
            <a:spLocks noGrp="1"/>
          </p:cNvSpPr>
          <p:nvPr>
            <p:ph type="sldNum" sz="quarter" idx="4"/>
          </p:nvPr>
        </p:nvSpPr>
        <p:spPr>
          <a:xfrm>
            <a:off x="6457950" y="6438241"/>
            <a:ext cx="2057400" cy="365125"/>
          </a:xfrm>
          <a:prstGeom prst="rect">
            <a:avLst/>
          </a:prstGeom>
        </p:spPr>
        <p:txBody>
          <a:bodyPr vert="horz" lIns="91440" tIns="45720" rIns="91440" bIns="45720" rtlCol="0" anchor="ctr"/>
          <a:lstStyle>
            <a:lvl1pPr algn="r">
              <a:defRPr sz="900">
                <a:solidFill>
                  <a:srgbClr val="000000"/>
                </a:solidFill>
              </a:defRPr>
            </a:lvl1pPr>
          </a:lstStyle>
          <a:p>
            <a:fld id="{6E97DC8F-D017-4A07-B2C3-38DF151D5CC9}" type="slidenum">
              <a:rPr lang="en-US" altLang="en-US" smtClean="0"/>
              <a:pPr/>
              <a:t>‹#›</a:t>
            </a:fld>
            <a:endParaRPr lang="en-US" altLang="en-US"/>
          </a:p>
        </p:txBody>
      </p:sp>
    </p:spTree>
    <p:extLst>
      <p:ext uri="{BB962C8B-B14F-4D97-AF65-F5344CB8AC3E}">
        <p14:creationId xmlns:p14="http://schemas.microsoft.com/office/powerpoint/2010/main" val="429523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rgbClr val="FFFFFF"/>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Ø"/>
        <a:defRPr sz="2400"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Font typeface="Wingdings" panose="05000000000000000000" pitchFamily="2" charset="2"/>
        <a:buChar char="§"/>
        <a:defRPr sz="22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Font typeface="Calibri" panose="020F0502020204030204" pitchFamily="34" charset="0"/>
        <a:buChar char="−"/>
        <a:defRPr sz="200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a:extLst>
              <a:ext uri="{FF2B5EF4-FFF2-40B4-BE49-F238E27FC236}">
                <a16:creationId xmlns:a16="http://schemas.microsoft.com/office/drawing/2014/main" id="{86A10050-F2B4-4E7E-9823-32E33F8F63F4}"/>
              </a:ext>
            </a:extLst>
          </p:cNvPr>
          <p:cNvSpPr>
            <a:spLocks noGrp="1" noChangeArrowheads="1"/>
          </p:cNvSpPr>
          <p:nvPr>
            <p:ph type="ctrTitle"/>
          </p:nvPr>
        </p:nvSpPr>
        <p:spPr>
          <a:xfrm>
            <a:off x="419100" y="5156200"/>
            <a:ext cx="8305800" cy="838200"/>
          </a:xfrm>
        </p:spPr>
        <p:txBody>
          <a:bodyPr/>
          <a:lstStyle/>
          <a:p>
            <a:r>
              <a:rPr lang="en-US" altLang="en-US" sz="3600" b="1" dirty="0">
                <a:solidFill>
                  <a:schemeClr val="bg1"/>
                </a:solidFill>
              </a:rPr>
              <a:t>Should SAF Update Their 1980 Book</a:t>
            </a:r>
            <a:br>
              <a:rPr lang="en-US" altLang="en-US" sz="3600" b="1" dirty="0">
                <a:solidFill>
                  <a:schemeClr val="bg1"/>
                </a:solidFill>
              </a:rPr>
            </a:br>
            <a:r>
              <a:rPr lang="en-US" altLang="en-US" sz="3600" b="1" i="1" dirty="0">
                <a:solidFill>
                  <a:schemeClr val="bg1"/>
                </a:solidFill>
              </a:rPr>
              <a:t>Forest Cover Types of North America?</a:t>
            </a:r>
          </a:p>
        </p:txBody>
      </p:sp>
      <p:sp>
        <p:nvSpPr>
          <p:cNvPr id="397315" name="Rectangle 3">
            <a:extLst>
              <a:ext uri="{FF2B5EF4-FFF2-40B4-BE49-F238E27FC236}">
                <a16:creationId xmlns:a16="http://schemas.microsoft.com/office/drawing/2014/main" id="{ACCE8EE6-58DE-480C-8E3A-A2B19E5098DE}"/>
              </a:ext>
            </a:extLst>
          </p:cNvPr>
          <p:cNvSpPr>
            <a:spLocks noGrp="1" noChangeArrowheads="1"/>
          </p:cNvSpPr>
          <p:nvPr>
            <p:ph type="subTitle" idx="1"/>
          </p:nvPr>
        </p:nvSpPr>
        <p:spPr>
          <a:xfrm>
            <a:off x="419100" y="5963920"/>
            <a:ext cx="7239000" cy="381000"/>
          </a:xfrm>
        </p:spPr>
        <p:txBody>
          <a:bodyPr/>
          <a:lstStyle/>
          <a:p>
            <a:r>
              <a:rPr lang="en-US" altLang="en-US" sz="2800" b="1" i="1" dirty="0">
                <a:solidFill>
                  <a:schemeClr val="bg1"/>
                </a:solidFill>
              </a:rPr>
              <a:t>Richard W. Guldin, Guldin Forestry LLC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94AD-1D1A-4ADF-AEC5-005B748C6EBE}"/>
              </a:ext>
            </a:extLst>
          </p:cNvPr>
          <p:cNvSpPr>
            <a:spLocks noGrp="1"/>
          </p:cNvSpPr>
          <p:nvPr>
            <p:ph type="title"/>
          </p:nvPr>
        </p:nvSpPr>
        <p:spPr>
          <a:xfrm>
            <a:off x="152400" y="304800"/>
            <a:ext cx="8382000" cy="787400"/>
          </a:xfrm>
        </p:spPr>
        <p:txBody>
          <a:bodyPr/>
          <a:lstStyle/>
          <a:p>
            <a:r>
              <a:rPr lang="en-US" dirty="0"/>
              <a:t>Where Are the Classification Differences?</a:t>
            </a:r>
          </a:p>
        </p:txBody>
      </p:sp>
      <p:sp>
        <p:nvSpPr>
          <p:cNvPr id="3" name="Content Placeholder 2">
            <a:extLst>
              <a:ext uri="{FF2B5EF4-FFF2-40B4-BE49-F238E27FC236}">
                <a16:creationId xmlns:a16="http://schemas.microsoft.com/office/drawing/2014/main" id="{6B1B36DB-CB2D-4BE0-A7DC-A26B6826F8EF}"/>
              </a:ext>
            </a:extLst>
          </p:cNvPr>
          <p:cNvSpPr>
            <a:spLocks noGrp="1"/>
          </p:cNvSpPr>
          <p:nvPr>
            <p:ph idx="1"/>
          </p:nvPr>
        </p:nvSpPr>
        <p:spPr>
          <a:xfrm>
            <a:off x="228600" y="1752600"/>
            <a:ext cx="8420100" cy="4572000"/>
          </a:xfrm>
        </p:spPr>
        <p:txBody>
          <a:bodyPr>
            <a:normAutofit/>
          </a:bodyPr>
          <a:lstStyle/>
          <a:p>
            <a:r>
              <a:rPr lang="en-US" dirty="0"/>
              <a:t>NVCS has finer granularity at the mid &amp; lower levels </a:t>
            </a:r>
          </a:p>
          <a:p>
            <a:pPr lvl="1"/>
            <a:r>
              <a:rPr lang="en-US" dirty="0"/>
              <a:t>Understory floristics, along with topography, moisture &amp; </a:t>
            </a:r>
            <a:r>
              <a:rPr lang="en-US" dirty="0" err="1"/>
              <a:t>edaphics</a:t>
            </a:r>
            <a:r>
              <a:rPr lang="en-US" dirty="0"/>
              <a:t>, play important roles in defining &amp; distinguishing among the 3 lowest levels: Groups, Alliances &amp; Associations</a:t>
            </a:r>
          </a:p>
          <a:p>
            <a:pPr lvl="1"/>
            <a:r>
              <a:rPr lang="en-US" dirty="0"/>
              <a:t>For eastern U.S., NVCS has 52 Groups &amp; 282 Alliances &amp; </a:t>
            </a:r>
            <a:r>
              <a:rPr lang="en-US" dirty="0">
                <a:cs typeface="Calibri" panose="020F0502020204030204" pitchFamily="34" charset="0"/>
              </a:rPr>
              <a:t> &gt; 500 Associations</a:t>
            </a:r>
          </a:p>
          <a:p>
            <a:pPr marL="342900" lvl="1" indent="0">
              <a:buNone/>
            </a:pPr>
            <a:endParaRPr lang="en-US" sz="2000" dirty="0"/>
          </a:p>
          <a:p>
            <a:r>
              <a:rPr lang="en-US" sz="2200" dirty="0"/>
              <a:t>SAF type definitions are broader, focusing more on the overstory tree species</a:t>
            </a:r>
          </a:p>
          <a:p>
            <a:pPr lvl="1"/>
            <a:r>
              <a:rPr lang="en-US" dirty="0"/>
              <a:t>Understory trees &amp; groundcovers are mentioned, along with brief descriptions of ecological relationships, </a:t>
            </a:r>
            <a:r>
              <a:rPr lang="en-US" dirty="0" err="1"/>
              <a:t>edaphics</a:t>
            </a:r>
            <a:r>
              <a:rPr lang="en-US" dirty="0"/>
              <a:t> &amp; geographic distribution </a:t>
            </a:r>
          </a:p>
          <a:p>
            <a:pPr lvl="1"/>
            <a:r>
              <a:rPr lang="en-US" dirty="0"/>
              <a:t>For eastern U.S., SAF has 12 type groups, 90 types, &amp; 12 sub-types</a:t>
            </a:r>
          </a:p>
        </p:txBody>
      </p:sp>
    </p:spTree>
    <p:extLst>
      <p:ext uri="{BB962C8B-B14F-4D97-AF65-F5344CB8AC3E}">
        <p14:creationId xmlns:p14="http://schemas.microsoft.com/office/powerpoint/2010/main" val="2484496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6F63-6676-4FF1-AF26-E6EDF6B4997A}"/>
              </a:ext>
            </a:extLst>
          </p:cNvPr>
          <p:cNvSpPr>
            <a:spLocks noGrp="1"/>
          </p:cNvSpPr>
          <p:nvPr>
            <p:ph type="title"/>
          </p:nvPr>
        </p:nvSpPr>
        <p:spPr/>
        <p:txBody>
          <a:bodyPr/>
          <a:lstStyle/>
          <a:p>
            <a:r>
              <a:rPr lang="en-US" dirty="0"/>
              <a:t>What Added Value Could Revisions Create for Field Foresters &amp; Students?</a:t>
            </a:r>
          </a:p>
        </p:txBody>
      </p:sp>
      <p:sp>
        <p:nvSpPr>
          <p:cNvPr id="3" name="Content Placeholder 2">
            <a:extLst>
              <a:ext uri="{FF2B5EF4-FFF2-40B4-BE49-F238E27FC236}">
                <a16:creationId xmlns:a16="http://schemas.microsoft.com/office/drawing/2014/main" id="{69923A35-A874-48AE-839B-38B0D65CF03E}"/>
              </a:ext>
            </a:extLst>
          </p:cNvPr>
          <p:cNvSpPr>
            <a:spLocks noGrp="1"/>
          </p:cNvSpPr>
          <p:nvPr>
            <p:ph idx="1"/>
          </p:nvPr>
        </p:nvSpPr>
        <p:spPr>
          <a:xfrm>
            <a:off x="323850" y="1676400"/>
            <a:ext cx="8496300" cy="5181600"/>
          </a:xfrm>
        </p:spPr>
        <p:txBody>
          <a:bodyPr>
            <a:normAutofit lnSpcReduction="10000"/>
          </a:bodyPr>
          <a:lstStyle/>
          <a:p>
            <a:r>
              <a:rPr lang="en-US" dirty="0"/>
              <a:t>Better spatial distribution maps of species &amp; cover types</a:t>
            </a:r>
          </a:p>
          <a:p>
            <a:pPr lvl="1"/>
            <a:r>
              <a:rPr lang="en-US" dirty="0"/>
              <a:t>Comparing FIA maps from 1970s versus 2010 show species ranges have changed</a:t>
            </a:r>
          </a:p>
          <a:p>
            <a:pPr lvl="2"/>
            <a:r>
              <a:rPr lang="en-US" sz="2200" i="1" dirty="0"/>
              <a:t>AND</a:t>
            </a:r>
            <a:r>
              <a:rPr lang="en-US" sz="2200" dirty="0"/>
              <a:t> </a:t>
            </a:r>
            <a:r>
              <a:rPr lang="en-US" sz="2200" i="1" dirty="0"/>
              <a:t>therefore so have ranges of cover types</a:t>
            </a:r>
            <a:endParaRPr lang="en-US" sz="2200" dirty="0"/>
          </a:p>
          <a:p>
            <a:pPr lvl="1"/>
            <a:r>
              <a:rPr lang="en-US" dirty="0"/>
              <a:t>Cover type range maps on a digital topographic base map adds value</a:t>
            </a:r>
          </a:p>
          <a:p>
            <a:pPr lvl="1"/>
            <a:endParaRPr lang="en-US" dirty="0"/>
          </a:p>
          <a:p>
            <a:pPr>
              <a:lnSpc>
                <a:spcPct val="110000"/>
              </a:lnSpc>
            </a:pPr>
            <a:r>
              <a:rPr lang="en-US" dirty="0"/>
              <a:t>Packaging &amp; disseminating the revision as an e-book with tools &amp; apps would add value for field professionals &amp; save money</a:t>
            </a:r>
          </a:p>
          <a:p>
            <a:pPr marL="342900" lvl="1" indent="0">
              <a:buNone/>
            </a:pPr>
            <a:r>
              <a:rPr lang="en-US" dirty="0"/>
              <a:t> </a:t>
            </a:r>
          </a:p>
          <a:p>
            <a:r>
              <a:rPr lang="en-US" dirty="0"/>
              <a:t>Updated silvics information adds value to type definitions</a:t>
            </a:r>
          </a:p>
          <a:p>
            <a:pPr lvl="1"/>
            <a:r>
              <a:rPr lang="en-US" dirty="0"/>
              <a:t>Species silvics are critical for:</a:t>
            </a:r>
          </a:p>
          <a:p>
            <a:pPr lvl="2"/>
            <a:r>
              <a:rPr lang="en-US" dirty="0"/>
              <a:t>Classifying forest cover types</a:t>
            </a:r>
          </a:p>
          <a:p>
            <a:pPr lvl="2"/>
            <a:r>
              <a:rPr lang="en-US" dirty="0"/>
              <a:t>Assessing health conditions &amp; threats; locally &amp; regionally</a:t>
            </a:r>
          </a:p>
          <a:p>
            <a:pPr lvl="2"/>
            <a:r>
              <a:rPr lang="en-US" dirty="0"/>
              <a:t>Understanding resiliency &amp; planning mgmt. actions</a:t>
            </a:r>
          </a:p>
          <a:p>
            <a:pPr lvl="2"/>
            <a:r>
              <a:rPr lang="en-US" dirty="0"/>
              <a:t>Improving e-tools, like LANDFIRE &amp; FVS </a:t>
            </a:r>
          </a:p>
        </p:txBody>
      </p:sp>
    </p:spTree>
    <p:extLst>
      <p:ext uri="{BB962C8B-B14F-4D97-AF65-F5344CB8AC3E}">
        <p14:creationId xmlns:p14="http://schemas.microsoft.com/office/powerpoint/2010/main" val="69202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B0674-7A55-49C2-A7A5-B25753006214}"/>
              </a:ext>
            </a:extLst>
          </p:cNvPr>
          <p:cNvSpPr>
            <a:spLocks noGrp="1"/>
          </p:cNvSpPr>
          <p:nvPr>
            <p:ph type="title"/>
          </p:nvPr>
        </p:nvSpPr>
        <p:spPr/>
        <p:txBody>
          <a:bodyPr/>
          <a:lstStyle/>
          <a:p>
            <a:r>
              <a:rPr lang="en-US" dirty="0"/>
              <a:t>What Will It Take to Revise Both Books?</a:t>
            </a:r>
          </a:p>
        </p:txBody>
      </p:sp>
      <p:sp>
        <p:nvSpPr>
          <p:cNvPr id="3" name="Content Placeholder 2">
            <a:extLst>
              <a:ext uri="{FF2B5EF4-FFF2-40B4-BE49-F238E27FC236}">
                <a16:creationId xmlns:a16="http://schemas.microsoft.com/office/drawing/2014/main" id="{93168FD6-82D8-41FB-9933-49F21DFFFEF2}"/>
              </a:ext>
            </a:extLst>
          </p:cNvPr>
          <p:cNvSpPr>
            <a:spLocks noGrp="1"/>
          </p:cNvSpPr>
          <p:nvPr>
            <p:ph idx="1"/>
          </p:nvPr>
        </p:nvSpPr>
        <p:spPr/>
        <p:txBody>
          <a:bodyPr/>
          <a:lstStyle/>
          <a:p>
            <a:r>
              <a:rPr lang="en-US" sz="2800" dirty="0"/>
              <a:t>Commitments by FS R&amp;D &amp; SAF!</a:t>
            </a:r>
          </a:p>
          <a:p>
            <a:pPr lvl="1"/>
            <a:r>
              <a:rPr lang="en-US" sz="2400" dirty="0"/>
              <a:t>Leverage their past partnerships on science &amp; delivery</a:t>
            </a:r>
          </a:p>
          <a:p>
            <a:pPr lvl="1"/>
            <a:r>
              <a:rPr lang="en-US" sz="2400" dirty="0"/>
              <a:t>Likely a 3 to 5-year effort</a:t>
            </a:r>
          </a:p>
          <a:p>
            <a:pPr lvl="1"/>
            <a:endParaRPr lang="en-US" dirty="0"/>
          </a:p>
          <a:p>
            <a:r>
              <a:rPr lang="en-US" sz="2800" dirty="0"/>
              <a:t>Integrated steering/leadership committees </a:t>
            </a:r>
          </a:p>
          <a:p>
            <a:pPr lvl="1"/>
            <a:r>
              <a:rPr lang="en-US" sz="2400" dirty="0"/>
              <a:t>Past revisions succeeded due to partnerships among FS R&amp;D employees &amp; members of SAF &amp; CIF</a:t>
            </a:r>
          </a:p>
          <a:p>
            <a:pPr marL="0" indent="0">
              <a:buNone/>
            </a:pPr>
            <a:endParaRPr lang="en-US" dirty="0"/>
          </a:p>
        </p:txBody>
      </p:sp>
    </p:spTree>
    <p:extLst>
      <p:ext uri="{BB962C8B-B14F-4D97-AF65-F5344CB8AC3E}">
        <p14:creationId xmlns:p14="http://schemas.microsoft.com/office/powerpoint/2010/main" val="1379708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CFA84-0890-4619-ADE0-4508694ACEC5}"/>
              </a:ext>
            </a:extLst>
          </p:cNvPr>
          <p:cNvSpPr>
            <a:spLocks noGrp="1"/>
          </p:cNvSpPr>
          <p:nvPr>
            <p:ph type="title"/>
          </p:nvPr>
        </p:nvSpPr>
        <p:spPr/>
        <p:txBody>
          <a:bodyPr/>
          <a:lstStyle/>
          <a:p>
            <a:r>
              <a:rPr lang="en-US" dirty="0"/>
              <a:t>What Will It Take to Revise Both Books?</a:t>
            </a:r>
          </a:p>
        </p:txBody>
      </p:sp>
      <p:sp>
        <p:nvSpPr>
          <p:cNvPr id="3" name="Content Placeholder 2">
            <a:extLst>
              <a:ext uri="{FF2B5EF4-FFF2-40B4-BE49-F238E27FC236}">
                <a16:creationId xmlns:a16="http://schemas.microsoft.com/office/drawing/2014/main" id="{704C46DF-6AAF-4857-AB51-EF9DB7D3D5C2}"/>
              </a:ext>
            </a:extLst>
          </p:cNvPr>
          <p:cNvSpPr>
            <a:spLocks noGrp="1"/>
          </p:cNvSpPr>
          <p:nvPr>
            <p:ph idx="1"/>
          </p:nvPr>
        </p:nvSpPr>
        <p:spPr>
          <a:xfrm>
            <a:off x="228600" y="1828800"/>
            <a:ext cx="8763000" cy="4572000"/>
          </a:xfrm>
        </p:spPr>
        <p:txBody>
          <a:bodyPr>
            <a:normAutofit/>
          </a:bodyPr>
          <a:lstStyle/>
          <a:p>
            <a:r>
              <a:rPr lang="en-US" sz="2600" dirty="0"/>
              <a:t>Draw on the best expertise</a:t>
            </a:r>
          </a:p>
          <a:p>
            <a:pPr lvl="1"/>
            <a:r>
              <a:rPr lang="en-US" sz="2400" dirty="0"/>
              <a:t>Together, the two books had 257 contributors; 42 in both</a:t>
            </a:r>
          </a:p>
          <a:p>
            <a:pPr marL="342900" lvl="1" indent="0">
              <a:buNone/>
            </a:pPr>
            <a:endParaRPr lang="en-US" sz="2400" dirty="0"/>
          </a:p>
          <a:p>
            <a:r>
              <a:rPr lang="en-US" sz="2600" dirty="0"/>
              <a:t>SAF members, especially SAF working group members</a:t>
            </a:r>
          </a:p>
          <a:p>
            <a:pPr lvl="1"/>
            <a:r>
              <a:rPr lang="en-US" sz="2400" dirty="0"/>
              <a:t>D2 – Silviculture</a:t>
            </a:r>
          </a:p>
          <a:p>
            <a:pPr lvl="1"/>
            <a:r>
              <a:rPr lang="en-US" sz="2400" dirty="0"/>
              <a:t>D1 – Forest Health &amp; Genetics</a:t>
            </a:r>
          </a:p>
          <a:p>
            <a:pPr lvl="1"/>
            <a:r>
              <a:rPr lang="en-US" sz="2400" dirty="0"/>
              <a:t>C1 – Forest Ecology</a:t>
            </a:r>
          </a:p>
          <a:p>
            <a:pPr lvl="1"/>
            <a:r>
              <a:rPr lang="en-US" sz="2400" dirty="0"/>
              <a:t>A1 – Inventory &amp; Biometrics (the mapping folks…)</a:t>
            </a:r>
          </a:p>
          <a:p>
            <a:pPr marL="685800" lvl="2" indent="0">
              <a:buNone/>
            </a:pPr>
            <a:endParaRPr lang="en-US" sz="2400" dirty="0"/>
          </a:p>
          <a:p>
            <a:r>
              <a:rPr lang="en-US" sz="2600" dirty="0"/>
              <a:t>University forestry faculty &amp; from allied departments </a:t>
            </a:r>
          </a:p>
          <a:p>
            <a:pPr lvl="1"/>
            <a:r>
              <a:rPr lang="en-US" sz="2400" dirty="0"/>
              <a:t>Geology, hydrology, soils, wildlife, etc.</a:t>
            </a:r>
          </a:p>
          <a:p>
            <a:endParaRPr lang="en-US" dirty="0"/>
          </a:p>
          <a:p>
            <a:pPr marL="0" indent="0">
              <a:buNone/>
            </a:pPr>
            <a:endParaRPr lang="en-US" dirty="0"/>
          </a:p>
        </p:txBody>
      </p:sp>
    </p:spTree>
    <p:extLst>
      <p:ext uri="{BB962C8B-B14F-4D97-AF65-F5344CB8AC3E}">
        <p14:creationId xmlns:p14="http://schemas.microsoft.com/office/powerpoint/2010/main" val="3899615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6B3B-5A5B-4D85-82E7-010C6D18D0F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51485D6-4003-430A-A5FF-28F61DF591E2}"/>
              </a:ext>
            </a:extLst>
          </p:cNvPr>
          <p:cNvSpPr>
            <a:spLocks noGrp="1"/>
          </p:cNvSpPr>
          <p:nvPr>
            <p:ph idx="1"/>
          </p:nvPr>
        </p:nvSpPr>
        <p:spPr>
          <a:xfrm>
            <a:off x="381000" y="1676400"/>
            <a:ext cx="8229600" cy="4906962"/>
          </a:xfrm>
        </p:spPr>
        <p:txBody>
          <a:bodyPr>
            <a:normAutofit/>
          </a:bodyPr>
          <a:lstStyle/>
          <a:p>
            <a:pPr>
              <a:lnSpc>
                <a:spcPct val="100000"/>
              </a:lnSpc>
            </a:pPr>
            <a:r>
              <a:rPr lang="en-US" sz="2600" dirty="0"/>
              <a:t>Both books are out-of-date </a:t>
            </a:r>
            <a:r>
              <a:rPr lang="en-US" sz="2600" dirty="0">
                <a:sym typeface="Wingdings" panose="05000000000000000000" pitchFamily="2" charset="2"/>
              </a:rPr>
              <a:t> </a:t>
            </a:r>
            <a:r>
              <a:rPr lang="en-US" sz="2600" dirty="0"/>
              <a:t>30-40 years old</a:t>
            </a:r>
          </a:p>
          <a:p>
            <a:pPr>
              <a:lnSpc>
                <a:spcPct val="100000"/>
              </a:lnSpc>
            </a:pPr>
            <a:r>
              <a:rPr lang="en-US" sz="2600" dirty="0"/>
              <a:t>Yet some demand for both still exists in the 21</a:t>
            </a:r>
            <a:r>
              <a:rPr lang="en-US" sz="2600" baseline="30000" dirty="0"/>
              <a:t>st</a:t>
            </a:r>
            <a:r>
              <a:rPr lang="en-US" sz="2600" dirty="0"/>
              <a:t> Century</a:t>
            </a:r>
          </a:p>
          <a:p>
            <a:pPr>
              <a:lnSpc>
                <a:spcPct val="100000"/>
              </a:lnSpc>
            </a:pPr>
            <a:r>
              <a:rPr lang="en-US" sz="2600" dirty="0"/>
              <a:t>Revising them together is both sensible &amp; cost-efficient</a:t>
            </a:r>
          </a:p>
          <a:p>
            <a:pPr lvl="1">
              <a:lnSpc>
                <a:spcPct val="100000"/>
              </a:lnSpc>
            </a:pPr>
            <a:r>
              <a:rPr lang="en-US" sz="2400" dirty="0"/>
              <a:t>Integrates content from individual species to cover types</a:t>
            </a:r>
          </a:p>
          <a:p>
            <a:pPr>
              <a:lnSpc>
                <a:spcPct val="100000"/>
              </a:lnSpc>
            </a:pPr>
            <a:r>
              <a:rPr lang="en-US" sz="2600" dirty="0"/>
              <a:t>Clearly demonstrates leadership &amp; commitment by FS R&amp;D &amp; SAF to: </a:t>
            </a:r>
          </a:p>
          <a:p>
            <a:pPr lvl="1"/>
            <a:r>
              <a:rPr lang="en-US" sz="2400" dirty="0"/>
              <a:t>Supporting field foresters in NFS, State agencies, &amp; NGOs</a:t>
            </a:r>
          </a:p>
          <a:p>
            <a:pPr lvl="1"/>
            <a:r>
              <a:rPr lang="en-US" sz="2400" dirty="0"/>
              <a:t>Professional development of students &amp; practitioners</a:t>
            </a:r>
          </a:p>
          <a:p>
            <a:pPr lvl="1"/>
            <a:r>
              <a:rPr lang="en-US" sz="2400" dirty="0"/>
              <a:t>Linking species silvics &amp; cover types to current policies </a:t>
            </a:r>
          </a:p>
          <a:p>
            <a:pPr lvl="2"/>
            <a:r>
              <a:rPr lang="en-US" sz="2400" dirty="0">
                <a:sym typeface="Wingdings" panose="05000000000000000000" pitchFamily="2" charset="2"/>
              </a:rPr>
              <a:t>Ecosystem management &amp; use of NVCS</a:t>
            </a:r>
            <a:r>
              <a:rPr lang="en-US" sz="2400" dirty="0"/>
              <a:t>  </a:t>
            </a:r>
            <a:r>
              <a:rPr lang="en-US" sz="2400" dirty="0">
                <a:sym typeface="Wingdings" panose="05000000000000000000" pitchFamily="2" charset="2"/>
              </a:rPr>
              <a:t> </a:t>
            </a:r>
            <a:r>
              <a:rPr lang="en-US" sz="2400" dirty="0"/>
              <a:t>A clear NFS need </a:t>
            </a:r>
            <a:r>
              <a:rPr lang="en-US" sz="2400" b="1" i="1" dirty="0">
                <a:solidFill>
                  <a:srgbClr val="00B050"/>
                </a:solidFill>
              </a:rPr>
              <a:t>NOW</a:t>
            </a:r>
            <a:r>
              <a:rPr lang="en-US" sz="2400" dirty="0"/>
              <a:t>  &amp; a growing need for States &amp; others</a:t>
            </a:r>
          </a:p>
        </p:txBody>
      </p:sp>
    </p:spTree>
    <p:extLst>
      <p:ext uri="{BB962C8B-B14F-4D97-AF65-F5344CB8AC3E}">
        <p14:creationId xmlns:p14="http://schemas.microsoft.com/office/powerpoint/2010/main" val="4134411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6B3B-5A5B-4D85-82E7-010C6D18D0F9}"/>
              </a:ext>
            </a:extLst>
          </p:cNvPr>
          <p:cNvSpPr>
            <a:spLocks noGrp="1"/>
          </p:cNvSpPr>
          <p:nvPr>
            <p:ph type="title"/>
          </p:nvPr>
        </p:nvSpPr>
        <p:spPr/>
        <p:txBody>
          <a:bodyPr/>
          <a:lstStyle/>
          <a:p>
            <a:r>
              <a:rPr lang="en-US" dirty="0">
                <a:latin typeface="Bahnschrift SemiBold" panose="020B0502040204020203" pitchFamily="34" charset="0"/>
              </a:rPr>
              <a:t>Bottom Line Up Front</a:t>
            </a:r>
          </a:p>
        </p:txBody>
      </p:sp>
      <p:sp>
        <p:nvSpPr>
          <p:cNvPr id="3" name="Content Placeholder 2">
            <a:extLst>
              <a:ext uri="{FF2B5EF4-FFF2-40B4-BE49-F238E27FC236}">
                <a16:creationId xmlns:a16="http://schemas.microsoft.com/office/drawing/2014/main" id="{851485D6-4003-430A-A5FF-28F61DF591E2}"/>
              </a:ext>
            </a:extLst>
          </p:cNvPr>
          <p:cNvSpPr>
            <a:spLocks noGrp="1"/>
          </p:cNvSpPr>
          <p:nvPr>
            <p:ph idx="1"/>
          </p:nvPr>
        </p:nvSpPr>
        <p:spPr>
          <a:xfrm>
            <a:off x="381000" y="1676400"/>
            <a:ext cx="8305800" cy="3886200"/>
          </a:xfrm>
        </p:spPr>
        <p:txBody>
          <a:bodyPr>
            <a:noAutofit/>
          </a:bodyPr>
          <a:lstStyle/>
          <a:p>
            <a:r>
              <a:rPr lang="en-US" sz="2600" dirty="0">
                <a:solidFill>
                  <a:schemeClr val="tx2"/>
                </a:solidFill>
              </a:rPr>
              <a:t>The Silvics Manual &amp; SAF Forest Cover Types are outdated</a:t>
            </a:r>
          </a:p>
          <a:p>
            <a:endParaRPr lang="en-US" sz="2600" dirty="0">
              <a:solidFill>
                <a:schemeClr val="tx2"/>
              </a:solidFill>
            </a:endParaRPr>
          </a:p>
          <a:p>
            <a:r>
              <a:rPr lang="en-US" sz="2600" dirty="0">
                <a:solidFill>
                  <a:schemeClr val="tx2"/>
                </a:solidFill>
              </a:rPr>
              <a:t>Revising them simultaneously would integrate their content from species to type ranges.  That’s both sensible &amp; cost-efficient</a:t>
            </a:r>
          </a:p>
          <a:p>
            <a:endParaRPr lang="en-US" sz="2600" dirty="0">
              <a:solidFill>
                <a:schemeClr val="tx2"/>
              </a:solidFill>
            </a:endParaRPr>
          </a:p>
          <a:p>
            <a:r>
              <a:rPr lang="en-US" sz="2600" dirty="0">
                <a:solidFill>
                  <a:schemeClr val="tx2"/>
                </a:solidFill>
              </a:rPr>
              <a:t>Revising them would clearly demonstrates leadership &amp; commitment by FS R&amp;D &amp; SAF to field professionals &amp; students</a:t>
            </a:r>
          </a:p>
          <a:p>
            <a:pPr marL="0" indent="0">
              <a:buNone/>
            </a:pPr>
            <a:endParaRPr lang="en-US" sz="2600" dirty="0">
              <a:solidFill>
                <a:schemeClr val="tx2"/>
              </a:solidFill>
            </a:endParaRPr>
          </a:p>
          <a:p>
            <a:r>
              <a:rPr lang="en-US" sz="2600" dirty="0">
                <a:solidFill>
                  <a:schemeClr val="tx2"/>
                </a:solidFill>
              </a:rPr>
              <a:t>What do </a:t>
            </a:r>
            <a:r>
              <a:rPr lang="en-US" sz="2800" b="1" dirty="0">
                <a:solidFill>
                  <a:schemeClr val="tx2"/>
                </a:solidFill>
              </a:rPr>
              <a:t>YOU</a:t>
            </a:r>
            <a:r>
              <a:rPr lang="en-US" sz="2600" dirty="0">
                <a:solidFill>
                  <a:schemeClr val="tx2"/>
                </a:solidFill>
              </a:rPr>
              <a:t> think about revising them?</a:t>
            </a:r>
          </a:p>
        </p:txBody>
      </p:sp>
    </p:spTree>
    <p:extLst>
      <p:ext uri="{BB962C8B-B14F-4D97-AF65-F5344CB8AC3E}">
        <p14:creationId xmlns:p14="http://schemas.microsoft.com/office/powerpoint/2010/main" val="10280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CBBA-D917-4B92-B25C-8796497049FF}"/>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84A0099-02C4-419C-A889-3779802DF942}"/>
              </a:ext>
            </a:extLst>
          </p:cNvPr>
          <p:cNvSpPr>
            <a:spLocks noGrp="1"/>
          </p:cNvSpPr>
          <p:nvPr>
            <p:ph idx="1"/>
          </p:nvPr>
        </p:nvSpPr>
        <p:spPr>
          <a:xfrm>
            <a:off x="152400" y="1600200"/>
            <a:ext cx="5867400" cy="5105400"/>
          </a:xfrm>
        </p:spPr>
        <p:txBody>
          <a:bodyPr>
            <a:normAutofit fontScale="92500" lnSpcReduction="20000"/>
          </a:bodyPr>
          <a:lstStyle/>
          <a:p>
            <a:pPr>
              <a:lnSpc>
                <a:spcPct val="110000"/>
              </a:lnSpc>
            </a:pPr>
            <a:r>
              <a:rPr lang="en-US" sz="2400" dirty="0"/>
              <a:t>1929:  Ralph Hawley chaired an SAF committee that began classifying forest cover types for the eastern U.S</a:t>
            </a:r>
            <a:r>
              <a:rPr lang="en-US" dirty="0"/>
              <a:t>.  Published in 1940.  Since then, there have been 3 major additions/revision</a:t>
            </a:r>
          </a:p>
          <a:p>
            <a:pPr lvl="1">
              <a:lnSpc>
                <a:spcPct val="110000"/>
              </a:lnSpc>
            </a:pPr>
            <a:r>
              <a:rPr lang="en-US" sz="2400" dirty="0"/>
              <a:t>1945: Added western U.S. forest cover types </a:t>
            </a:r>
          </a:p>
          <a:p>
            <a:pPr lvl="1">
              <a:lnSpc>
                <a:spcPct val="110000"/>
              </a:lnSpc>
            </a:pPr>
            <a:r>
              <a:rPr lang="en-US" sz="2400" dirty="0"/>
              <a:t>1954:  Combined eastern &amp; western types; plus Canadian types</a:t>
            </a:r>
          </a:p>
          <a:p>
            <a:pPr lvl="1">
              <a:lnSpc>
                <a:spcPct val="110000"/>
              </a:lnSpc>
            </a:pPr>
            <a:r>
              <a:rPr lang="en-US" sz="2400" dirty="0"/>
              <a:t>1980:  Revisions included:</a:t>
            </a:r>
          </a:p>
          <a:p>
            <a:pPr lvl="2">
              <a:lnSpc>
                <a:spcPct val="110000"/>
              </a:lnSpc>
            </a:pPr>
            <a:r>
              <a:rPr lang="en-US" sz="2200" dirty="0"/>
              <a:t>Brief descriptions of ecological relationships &amp; undergrowth species</a:t>
            </a:r>
          </a:p>
          <a:p>
            <a:pPr lvl="2">
              <a:lnSpc>
                <a:spcPct val="110000"/>
              </a:lnSpc>
            </a:pPr>
            <a:r>
              <a:rPr lang="en-US" sz="2200" dirty="0"/>
              <a:t> 1967 map from U.S. National Atlas </a:t>
            </a:r>
          </a:p>
          <a:p>
            <a:pPr lvl="2">
              <a:lnSpc>
                <a:spcPct val="110000"/>
              </a:lnSpc>
            </a:pPr>
            <a:endParaRPr lang="en-US" sz="2200" dirty="0"/>
          </a:p>
          <a:p>
            <a:pPr>
              <a:lnSpc>
                <a:spcPct val="110000"/>
              </a:lnSpc>
            </a:pPr>
            <a:r>
              <a:rPr lang="en-US" dirty="0"/>
              <a:t>SAF reprinted the 1980 book in 2017 with a new cover, </a:t>
            </a:r>
            <a:r>
              <a:rPr lang="en-US" sz="2600" b="1" i="1" dirty="0"/>
              <a:t>but didn’t revise any of the content</a:t>
            </a:r>
          </a:p>
          <a:p>
            <a:pPr lvl="1"/>
            <a:endParaRPr lang="en-US" dirty="0"/>
          </a:p>
        </p:txBody>
      </p:sp>
      <p:pic>
        <p:nvPicPr>
          <p:cNvPr id="4" name="Picture 3">
            <a:extLst>
              <a:ext uri="{FF2B5EF4-FFF2-40B4-BE49-F238E27FC236}">
                <a16:creationId xmlns:a16="http://schemas.microsoft.com/office/drawing/2014/main" id="{D6E74D92-C24E-4B7D-BADC-42AB6C252D86}"/>
              </a:ext>
            </a:extLst>
          </p:cNvPr>
          <p:cNvPicPr>
            <a:picLocks noChangeAspect="1"/>
          </p:cNvPicPr>
          <p:nvPr/>
        </p:nvPicPr>
        <p:blipFill>
          <a:blip r:embed="rId3"/>
          <a:stretch>
            <a:fillRect/>
          </a:stretch>
        </p:blipFill>
        <p:spPr>
          <a:xfrm>
            <a:off x="6504416" y="202778"/>
            <a:ext cx="2428592" cy="3116776"/>
          </a:xfrm>
          <a:prstGeom prst="rect">
            <a:avLst/>
          </a:prstGeom>
        </p:spPr>
      </p:pic>
      <p:sp>
        <p:nvSpPr>
          <p:cNvPr id="6" name="TextBox 5">
            <a:extLst>
              <a:ext uri="{FF2B5EF4-FFF2-40B4-BE49-F238E27FC236}">
                <a16:creationId xmlns:a16="http://schemas.microsoft.com/office/drawing/2014/main" id="{5DCFBFE1-FCB2-4F89-99A0-244D586C3FFB}"/>
              </a:ext>
            </a:extLst>
          </p:cNvPr>
          <p:cNvSpPr txBox="1"/>
          <p:nvPr/>
        </p:nvSpPr>
        <p:spPr>
          <a:xfrm>
            <a:off x="6545706" y="3319554"/>
            <a:ext cx="2377187" cy="646331"/>
          </a:xfrm>
          <a:prstGeom prst="rect">
            <a:avLst/>
          </a:prstGeom>
          <a:noFill/>
        </p:spPr>
        <p:txBody>
          <a:bodyPr wrap="square" rtlCol="0">
            <a:spAutoFit/>
          </a:bodyPr>
          <a:lstStyle/>
          <a:p>
            <a:r>
              <a:rPr lang="en-US" dirty="0">
                <a:solidFill>
                  <a:schemeClr val="accent1">
                    <a:lumMod val="75000"/>
                  </a:schemeClr>
                </a:solidFill>
                <a:latin typeface="Bahnschrift" panose="020B0502040204020203" pitchFamily="34" charset="0"/>
              </a:rPr>
              <a:t>Covers: 1980    2017 Cover</a:t>
            </a:r>
          </a:p>
        </p:txBody>
      </p:sp>
      <p:pic>
        <p:nvPicPr>
          <p:cNvPr id="7" name="Picture 6">
            <a:extLst>
              <a:ext uri="{FF2B5EF4-FFF2-40B4-BE49-F238E27FC236}">
                <a16:creationId xmlns:a16="http://schemas.microsoft.com/office/drawing/2014/main" id="{23264E8C-E3FA-479C-85F2-1E0301011A62}"/>
              </a:ext>
            </a:extLst>
          </p:cNvPr>
          <p:cNvPicPr>
            <a:picLocks noChangeAspect="1"/>
          </p:cNvPicPr>
          <p:nvPr/>
        </p:nvPicPr>
        <p:blipFill>
          <a:blip r:embed="rId4"/>
          <a:stretch>
            <a:fillRect/>
          </a:stretch>
        </p:blipFill>
        <p:spPr>
          <a:xfrm>
            <a:off x="6479315" y="3712194"/>
            <a:ext cx="2443578" cy="3158603"/>
          </a:xfrm>
          <a:prstGeom prst="rect">
            <a:avLst/>
          </a:prstGeom>
          <a:ln>
            <a:solidFill>
              <a:schemeClr val="accent1"/>
            </a:solidFill>
          </a:ln>
        </p:spPr>
      </p:pic>
      <p:cxnSp>
        <p:nvCxnSpPr>
          <p:cNvPr id="9" name="Straight Arrow Connector 8">
            <a:extLst>
              <a:ext uri="{FF2B5EF4-FFF2-40B4-BE49-F238E27FC236}">
                <a16:creationId xmlns:a16="http://schemas.microsoft.com/office/drawing/2014/main" id="{1A88D0EC-F080-4A40-AC08-A82969E84FC8}"/>
              </a:ext>
            </a:extLst>
          </p:cNvPr>
          <p:cNvCxnSpPr>
            <a:cxnSpLocks/>
          </p:cNvCxnSpPr>
          <p:nvPr/>
        </p:nvCxnSpPr>
        <p:spPr>
          <a:xfrm flipV="1">
            <a:off x="8001000" y="3331209"/>
            <a:ext cx="0" cy="31151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E887441-3FE8-4A34-B455-12DCBCCAF573}"/>
              </a:ext>
            </a:extLst>
          </p:cNvPr>
          <p:cNvCxnSpPr>
            <a:cxnSpLocks/>
          </p:cNvCxnSpPr>
          <p:nvPr/>
        </p:nvCxnSpPr>
        <p:spPr>
          <a:xfrm>
            <a:off x="8763000" y="3346085"/>
            <a:ext cx="0" cy="29663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07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4E83-070F-4E07-9D2F-69997782F826}"/>
              </a:ext>
            </a:extLst>
          </p:cNvPr>
          <p:cNvSpPr>
            <a:spLocks noGrp="1"/>
          </p:cNvSpPr>
          <p:nvPr>
            <p:ph type="title"/>
          </p:nvPr>
        </p:nvSpPr>
        <p:spPr/>
        <p:txBody>
          <a:bodyPr/>
          <a:lstStyle/>
          <a:p>
            <a:r>
              <a:rPr lang="en-US" dirty="0"/>
              <a:t>Why Should SAF Revise Its Book?</a:t>
            </a:r>
          </a:p>
        </p:txBody>
      </p:sp>
      <p:sp>
        <p:nvSpPr>
          <p:cNvPr id="3" name="Content Placeholder 2">
            <a:extLst>
              <a:ext uri="{FF2B5EF4-FFF2-40B4-BE49-F238E27FC236}">
                <a16:creationId xmlns:a16="http://schemas.microsoft.com/office/drawing/2014/main" id="{11602BBF-D2A2-4E87-AA9E-FFC33B502507}"/>
              </a:ext>
            </a:extLst>
          </p:cNvPr>
          <p:cNvSpPr>
            <a:spLocks noGrp="1"/>
          </p:cNvSpPr>
          <p:nvPr>
            <p:ph idx="1"/>
          </p:nvPr>
        </p:nvSpPr>
        <p:spPr>
          <a:xfrm>
            <a:off x="447040" y="1828800"/>
            <a:ext cx="8496300" cy="3886200"/>
          </a:xfrm>
        </p:spPr>
        <p:txBody>
          <a:bodyPr>
            <a:normAutofit fontScale="92500" lnSpcReduction="20000"/>
          </a:bodyPr>
          <a:lstStyle/>
          <a:p>
            <a:pPr>
              <a:lnSpc>
                <a:spcPct val="110000"/>
              </a:lnSpc>
            </a:pPr>
            <a:r>
              <a:rPr lang="en-US" sz="2400" dirty="0"/>
              <a:t>The science is out-of-date</a:t>
            </a:r>
          </a:p>
          <a:p>
            <a:pPr lvl="1">
              <a:lnSpc>
                <a:spcPct val="110000"/>
              </a:lnSpc>
            </a:pPr>
            <a:r>
              <a:rPr lang="en-US" sz="2200" dirty="0"/>
              <a:t>Should a professional society that advocates using the best science continue to sell a 40-year-old book as a current scientific reference?</a:t>
            </a:r>
          </a:p>
          <a:p>
            <a:pPr marL="342900" lvl="1" indent="0">
              <a:lnSpc>
                <a:spcPct val="110000"/>
              </a:lnSpc>
              <a:buNone/>
            </a:pPr>
            <a:endParaRPr lang="en-US" sz="2200" dirty="0"/>
          </a:p>
          <a:p>
            <a:pPr>
              <a:lnSpc>
                <a:spcPct val="110000"/>
              </a:lnSpc>
            </a:pPr>
            <a:r>
              <a:rPr lang="en-US" dirty="0"/>
              <a:t>Forest Service R&amp;D is considering whether to revise the 1990-vintage, two-volume “Silvics of North America”</a:t>
            </a:r>
          </a:p>
          <a:p>
            <a:pPr lvl="1">
              <a:lnSpc>
                <a:spcPct val="110000"/>
              </a:lnSpc>
            </a:pPr>
            <a:r>
              <a:rPr lang="en-US" dirty="0"/>
              <a:t>Some information is common to both</a:t>
            </a:r>
          </a:p>
          <a:p>
            <a:pPr lvl="1">
              <a:lnSpc>
                <a:spcPct val="110000"/>
              </a:lnSpc>
            </a:pPr>
            <a:r>
              <a:rPr lang="en-US" dirty="0"/>
              <a:t>Silvics are affected by ecological relationships, as are cover types</a:t>
            </a:r>
          </a:p>
          <a:p>
            <a:pPr lvl="1">
              <a:lnSpc>
                <a:spcPct val="110000"/>
              </a:lnSpc>
            </a:pPr>
            <a:r>
              <a:rPr lang="en-US" sz="2200" dirty="0"/>
              <a:t>Tree species ranges affect forest cover type ranges, etc.</a:t>
            </a:r>
          </a:p>
          <a:p>
            <a:pPr lvl="2">
              <a:lnSpc>
                <a:spcPct val="110000"/>
              </a:lnSpc>
            </a:pPr>
            <a:endParaRPr lang="en-US" sz="2200" dirty="0"/>
          </a:p>
          <a:p>
            <a:pPr>
              <a:lnSpc>
                <a:spcPct val="110000"/>
              </a:lnSpc>
            </a:pPr>
            <a:r>
              <a:rPr lang="en-US" sz="2400" dirty="0"/>
              <a:t>The policy environment for classifying vegetation types has changed</a:t>
            </a:r>
          </a:p>
        </p:txBody>
      </p:sp>
    </p:spTree>
    <p:extLst>
      <p:ext uri="{BB962C8B-B14F-4D97-AF65-F5344CB8AC3E}">
        <p14:creationId xmlns:p14="http://schemas.microsoft.com/office/powerpoint/2010/main" val="105918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7B6F-F426-4268-9E88-FD1C6920D600}"/>
              </a:ext>
            </a:extLst>
          </p:cNvPr>
          <p:cNvSpPr>
            <a:spLocks noGrp="1"/>
          </p:cNvSpPr>
          <p:nvPr>
            <p:ph type="title"/>
          </p:nvPr>
        </p:nvSpPr>
        <p:spPr/>
        <p:txBody>
          <a:bodyPr/>
          <a:lstStyle/>
          <a:p>
            <a:r>
              <a:rPr lang="en-US" dirty="0"/>
              <a:t>What’s Changed Since 1980?  </a:t>
            </a:r>
            <a:br>
              <a:rPr lang="en-US" dirty="0"/>
            </a:br>
            <a:r>
              <a:rPr lang="en-US" sz="3600" b="1" dirty="0"/>
              <a:t>The Science</a:t>
            </a:r>
          </a:p>
        </p:txBody>
      </p:sp>
      <p:sp>
        <p:nvSpPr>
          <p:cNvPr id="3" name="Content Placeholder 2">
            <a:extLst>
              <a:ext uri="{FF2B5EF4-FFF2-40B4-BE49-F238E27FC236}">
                <a16:creationId xmlns:a16="http://schemas.microsoft.com/office/drawing/2014/main" id="{230B6FD2-31BE-424D-A816-6229E2B07ADC}"/>
              </a:ext>
            </a:extLst>
          </p:cNvPr>
          <p:cNvSpPr>
            <a:spLocks noGrp="1"/>
          </p:cNvSpPr>
          <p:nvPr>
            <p:ph idx="1"/>
          </p:nvPr>
        </p:nvSpPr>
        <p:spPr>
          <a:xfrm>
            <a:off x="152400" y="1828800"/>
            <a:ext cx="8839200" cy="4648200"/>
          </a:xfrm>
        </p:spPr>
        <p:txBody>
          <a:bodyPr>
            <a:normAutofit fontScale="85000" lnSpcReduction="20000"/>
          </a:bodyPr>
          <a:lstStyle/>
          <a:p>
            <a:pPr>
              <a:lnSpc>
                <a:spcPct val="110000"/>
              </a:lnSpc>
            </a:pPr>
            <a:r>
              <a:rPr lang="en-US" sz="3000" dirty="0"/>
              <a:t>Tremendous increase in knowledge!</a:t>
            </a:r>
          </a:p>
          <a:p>
            <a:pPr lvl="1">
              <a:lnSpc>
                <a:spcPct val="110000"/>
              </a:lnSpc>
            </a:pPr>
            <a:r>
              <a:rPr lang="en-US" sz="2800" dirty="0"/>
              <a:t>An entire generation of researchers have added to the pool of available knowledge since the 1970s</a:t>
            </a:r>
          </a:p>
          <a:p>
            <a:pPr lvl="2">
              <a:lnSpc>
                <a:spcPct val="110000"/>
              </a:lnSpc>
            </a:pPr>
            <a:r>
              <a:rPr lang="en-US" sz="2600" dirty="0"/>
              <a:t>Tidal wave of new science from ecology, genetics, climate, etc.</a:t>
            </a:r>
          </a:p>
          <a:p>
            <a:pPr lvl="3">
              <a:lnSpc>
                <a:spcPct val="110000"/>
              </a:lnSpc>
            </a:pPr>
            <a:r>
              <a:rPr lang="en-US" sz="2600" dirty="0"/>
              <a:t>Current seed zones are out-of-date</a:t>
            </a:r>
          </a:p>
          <a:p>
            <a:pPr lvl="3">
              <a:lnSpc>
                <a:spcPct val="110000"/>
              </a:lnSpc>
            </a:pPr>
            <a:r>
              <a:rPr lang="en-US" sz="2600" dirty="0"/>
              <a:t>Understory vegetation info now more important for biodiversity</a:t>
            </a:r>
          </a:p>
          <a:p>
            <a:pPr lvl="2">
              <a:lnSpc>
                <a:spcPct val="110000"/>
              </a:lnSpc>
            </a:pPr>
            <a:r>
              <a:rPr lang="en-US" sz="2600" dirty="0"/>
              <a:t>Forest inventories show “tree species are on the move”</a:t>
            </a:r>
          </a:p>
          <a:p>
            <a:pPr lvl="3">
              <a:lnSpc>
                <a:spcPct val="110000"/>
              </a:lnSpc>
            </a:pPr>
            <a:r>
              <a:rPr lang="en-US" sz="2600" dirty="0"/>
              <a:t>Some species are “winking out” while generalists expand</a:t>
            </a:r>
          </a:p>
          <a:p>
            <a:pPr>
              <a:lnSpc>
                <a:spcPct val="110000"/>
              </a:lnSpc>
            </a:pPr>
            <a:r>
              <a:rPr lang="en-US" sz="3100" dirty="0"/>
              <a:t>Massive changes in IT &amp; tools to disseminate science</a:t>
            </a:r>
          </a:p>
          <a:p>
            <a:pPr lvl="2">
              <a:lnSpc>
                <a:spcPct val="110000"/>
              </a:lnSpc>
            </a:pPr>
            <a:r>
              <a:rPr lang="en-US" sz="2600" dirty="0"/>
              <a:t>CRAY-2 (600 </a:t>
            </a:r>
            <a:r>
              <a:rPr lang="en-US" sz="2600" dirty="0" err="1"/>
              <a:t>lbs</a:t>
            </a:r>
            <a:r>
              <a:rPr lang="en-US" sz="2600" dirty="0"/>
              <a:t>, 2GB, 1.9 GFLOPS) was fastest computer in 1990</a:t>
            </a:r>
          </a:p>
          <a:p>
            <a:pPr lvl="2">
              <a:lnSpc>
                <a:spcPct val="110000"/>
              </a:lnSpc>
            </a:pPr>
            <a:r>
              <a:rPr lang="en-US" sz="2600" dirty="0"/>
              <a:t>Apple </a:t>
            </a:r>
            <a:r>
              <a:rPr lang="en-US" sz="2600" dirty="0" err="1"/>
              <a:t>iphone</a:t>
            </a:r>
            <a:r>
              <a:rPr lang="en-US" sz="2600" dirty="0"/>
              <a:t> 11 (7 oz, 256 GB, 155 GFLOPS) </a:t>
            </a:r>
          </a:p>
          <a:p>
            <a:pPr lvl="2">
              <a:lnSpc>
                <a:spcPct val="110000"/>
              </a:lnSpc>
            </a:pPr>
            <a:r>
              <a:rPr lang="en-US" sz="2600" dirty="0"/>
              <a:t>Analytical power, in the cloud &amp; in the field, in foresters’ hands</a:t>
            </a:r>
          </a:p>
          <a:p>
            <a:pPr lvl="1"/>
            <a:endParaRPr lang="en-US" dirty="0"/>
          </a:p>
        </p:txBody>
      </p:sp>
    </p:spTree>
    <p:extLst>
      <p:ext uri="{BB962C8B-B14F-4D97-AF65-F5344CB8AC3E}">
        <p14:creationId xmlns:p14="http://schemas.microsoft.com/office/powerpoint/2010/main" val="140896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B810-9408-49A2-82B1-BF44504B42BF}"/>
              </a:ext>
            </a:extLst>
          </p:cNvPr>
          <p:cNvSpPr>
            <a:spLocks noGrp="1"/>
          </p:cNvSpPr>
          <p:nvPr>
            <p:ph type="title"/>
          </p:nvPr>
        </p:nvSpPr>
        <p:spPr/>
        <p:txBody>
          <a:bodyPr/>
          <a:lstStyle/>
          <a:p>
            <a:r>
              <a:rPr lang="en-US" dirty="0"/>
              <a:t>What’s Changed Since 1980?  </a:t>
            </a:r>
            <a:br>
              <a:rPr lang="en-US" dirty="0"/>
            </a:br>
            <a:r>
              <a:rPr lang="en-US" sz="3600" b="1" dirty="0"/>
              <a:t>The Silvics &amp; The Users</a:t>
            </a:r>
          </a:p>
        </p:txBody>
      </p:sp>
      <p:sp>
        <p:nvSpPr>
          <p:cNvPr id="3" name="Content Placeholder 2">
            <a:extLst>
              <a:ext uri="{FF2B5EF4-FFF2-40B4-BE49-F238E27FC236}">
                <a16:creationId xmlns:a16="http://schemas.microsoft.com/office/drawing/2014/main" id="{A99F5246-FCA9-4620-901B-F60B343DEE19}"/>
              </a:ext>
            </a:extLst>
          </p:cNvPr>
          <p:cNvSpPr>
            <a:spLocks noGrp="1"/>
          </p:cNvSpPr>
          <p:nvPr>
            <p:ph idx="1"/>
          </p:nvPr>
        </p:nvSpPr>
        <p:spPr/>
        <p:txBody>
          <a:bodyPr/>
          <a:lstStyle/>
          <a:p>
            <a:r>
              <a:rPr lang="en-US" sz="2800" dirty="0"/>
              <a:t>Interactions between tree species &amp; the environment are more clearly understood today </a:t>
            </a:r>
          </a:p>
          <a:p>
            <a:pPr marL="0" indent="0">
              <a:buNone/>
            </a:pPr>
            <a:endParaRPr lang="en-US" sz="2800" dirty="0"/>
          </a:p>
          <a:p>
            <a:r>
              <a:rPr lang="en-US" sz="2800" dirty="0"/>
              <a:t>The Forest Service R&amp;D mission area recognizes:</a:t>
            </a:r>
          </a:p>
          <a:p>
            <a:pPr lvl="1"/>
            <a:r>
              <a:rPr lang="en-US" sz="2400" dirty="0"/>
              <a:t>The importance of synthesizing knowledge recently created</a:t>
            </a:r>
          </a:p>
          <a:p>
            <a:pPr lvl="1"/>
            <a:r>
              <a:rPr lang="en-US" sz="2400" dirty="0"/>
              <a:t>The importance of creating e-tools that support NFS &amp; S&amp;PF field foresters’ work</a:t>
            </a:r>
          </a:p>
          <a:p>
            <a:pPr lvl="1"/>
            <a:r>
              <a:rPr lang="en-US" sz="2400" dirty="0"/>
              <a:t>The importance of providing an up-to-date, fact-packed resource for university students entering natural resources professions</a:t>
            </a:r>
          </a:p>
          <a:p>
            <a:pPr marL="342900" lvl="1" indent="0">
              <a:buNone/>
            </a:pPr>
            <a:endParaRPr lang="en-US" sz="2400" dirty="0"/>
          </a:p>
          <a:p>
            <a:endParaRPr lang="en-US" sz="2800" dirty="0"/>
          </a:p>
          <a:p>
            <a:pPr lvl="1"/>
            <a:endParaRPr lang="en-US" dirty="0"/>
          </a:p>
          <a:p>
            <a:endParaRPr lang="en-US" dirty="0"/>
          </a:p>
          <a:p>
            <a:endParaRPr lang="en-US" dirty="0"/>
          </a:p>
        </p:txBody>
      </p:sp>
    </p:spTree>
    <p:extLst>
      <p:ext uri="{BB962C8B-B14F-4D97-AF65-F5344CB8AC3E}">
        <p14:creationId xmlns:p14="http://schemas.microsoft.com/office/powerpoint/2010/main" val="2777973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4B3E2-6A4D-4EF6-A6C9-C5F7618452A2}"/>
              </a:ext>
            </a:extLst>
          </p:cNvPr>
          <p:cNvSpPr>
            <a:spLocks noGrp="1"/>
          </p:cNvSpPr>
          <p:nvPr>
            <p:ph type="title"/>
          </p:nvPr>
        </p:nvSpPr>
        <p:spPr/>
        <p:txBody>
          <a:bodyPr/>
          <a:lstStyle/>
          <a:p>
            <a:r>
              <a:rPr lang="en-US" dirty="0"/>
              <a:t>What’s Changed Since 1980?  </a:t>
            </a:r>
            <a:br>
              <a:rPr lang="en-US" dirty="0"/>
            </a:br>
            <a:r>
              <a:rPr lang="en-US" sz="3600" b="1" dirty="0"/>
              <a:t>Policies</a:t>
            </a:r>
          </a:p>
        </p:txBody>
      </p:sp>
      <p:sp>
        <p:nvSpPr>
          <p:cNvPr id="3" name="Content Placeholder 2">
            <a:extLst>
              <a:ext uri="{FF2B5EF4-FFF2-40B4-BE49-F238E27FC236}">
                <a16:creationId xmlns:a16="http://schemas.microsoft.com/office/drawing/2014/main" id="{0C603964-BA1D-4528-9104-B875E25E6A9E}"/>
              </a:ext>
            </a:extLst>
          </p:cNvPr>
          <p:cNvSpPr>
            <a:spLocks noGrp="1"/>
          </p:cNvSpPr>
          <p:nvPr>
            <p:ph idx="1"/>
          </p:nvPr>
        </p:nvSpPr>
        <p:spPr>
          <a:xfrm>
            <a:off x="430696" y="1676400"/>
            <a:ext cx="8610600" cy="5334000"/>
          </a:xfrm>
        </p:spPr>
        <p:txBody>
          <a:bodyPr>
            <a:normAutofit fontScale="85000" lnSpcReduction="10000"/>
          </a:bodyPr>
          <a:lstStyle/>
          <a:p>
            <a:pPr>
              <a:lnSpc>
                <a:spcPct val="100000"/>
              </a:lnSpc>
            </a:pPr>
            <a:r>
              <a:rPr lang="en-US" sz="3100" dirty="0"/>
              <a:t>Two policy changes occurred in the 1990s</a:t>
            </a:r>
          </a:p>
          <a:p>
            <a:pPr marL="857250" lvl="1" indent="-457200">
              <a:lnSpc>
                <a:spcPct val="120000"/>
              </a:lnSpc>
              <a:buFontTx/>
              <a:buAutoNum type="arabicPeriod"/>
            </a:pPr>
            <a:r>
              <a:rPr lang="en-US" sz="3100" dirty="0"/>
              <a:t>1990: OMB created  a Federal Geographic Data Committee (FGDC) to set national cartographic standards</a:t>
            </a:r>
          </a:p>
          <a:p>
            <a:pPr marL="857250" lvl="1" indent="-457200">
              <a:lnSpc>
                <a:spcPct val="120000"/>
              </a:lnSpc>
              <a:buFontTx/>
              <a:buAutoNum type="arabicPeriod"/>
            </a:pPr>
            <a:r>
              <a:rPr lang="en-US" sz="3100" dirty="0"/>
              <a:t>1992: the Forest Service began practicing ecosystem management </a:t>
            </a:r>
          </a:p>
          <a:p>
            <a:pPr marL="1200150" lvl="2" indent="-457200">
              <a:lnSpc>
                <a:spcPct val="120000"/>
              </a:lnSpc>
            </a:pPr>
            <a:r>
              <a:rPr lang="en-US" sz="2800" dirty="0"/>
              <a:t>First need was an ecoregional classification system</a:t>
            </a:r>
          </a:p>
          <a:p>
            <a:pPr marL="1200150" lvl="2" indent="-457200">
              <a:lnSpc>
                <a:spcPct val="100000"/>
              </a:lnSpc>
            </a:pPr>
            <a:r>
              <a:rPr lang="en-US" sz="2800" dirty="0"/>
              <a:t>1993:  National Hierarchical Framework of Ecological Units</a:t>
            </a:r>
          </a:p>
          <a:p>
            <a:pPr marL="742950" lvl="2" indent="0">
              <a:lnSpc>
                <a:spcPct val="100000"/>
              </a:lnSpc>
              <a:buNone/>
            </a:pPr>
            <a:endParaRPr lang="en-US" sz="2600" dirty="0"/>
          </a:p>
          <a:p>
            <a:pPr marL="571500" indent="-457200">
              <a:lnSpc>
                <a:spcPct val="100000"/>
              </a:lnSpc>
            </a:pPr>
            <a:r>
              <a:rPr lang="en-US" sz="3100" dirty="0"/>
              <a:t>2008: FGDC adopted a National Vegetation Classification Standard (NVCS) for forests, developed by a committee led by Forest Service experts. </a:t>
            </a:r>
          </a:p>
        </p:txBody>
      </p:sp>
    </p:spTree>
    <p:extLst>
      <p:ext uri="{BB962C8B-B14F-4D97-AF65-F5344CB8AC3E}">
        <p14:creationId xmlns:p14="http://schemas.microsoft.com/office/powerpoint/2010/main" val="3705159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FE336-A592-49BE-B787-61F59C103E36}"/>
              </a:ext>
            </a:extLst>
          </p:cNvPr>
          <p:cNvSpPr>
            <a:spLocks noGrp="1"/>
          </p:cNvSpPr>
          <p:nvPr>
            <p:ph type="title"/>
          </p:nvPr>
        </p:nvSpPr>
        <p:spPr/>
        <p:txBody>
          <a:bodyPr>
            <a:normAutofit/>
          </a:bodyPr>
          <a:lstStyle/>
          <a:p>
            <a:r>
              <a:rPr lang="en-US" dirty="0"/>
              <a:t>What’s Changed Since 1980?  </a:t>
            </a:r>
            <a:br>
              <a:rPr lang="en-US" dirty="0"/>
            </a:br>
            <a:r>
              <a:rPr lang="en-US" sz="3600" b="1" dirty="0"/>
              <a:t>Policies</a:t>
            </a:r>
            <a:endParaRPr lang="en-US" dirty="0"/>
          </a:p>
        </p:txBody>
      </p:sp>
      <p:sp>
        <p:nvSpPr>
          <p:cNvPr id="3" name="Content Placeholder 2">
            <a:extLst>
              <a:ext uri="{FF2B5EF4-FFF2-40B4-BE49-F238E27FC236}">
                <a16:creationId xmlns:a16="http://schemas.microsoft.com/office/drawing/2014/main" id="{2F1BFCFB-7397-4FCE-98AD-E6A2DE8EE1EB}"/>
              </a:ext>
            </a:extLst>
          </p:cNvPr>
          <p:cNvSpPr>
            <a:spLocks noGrp="1"/>
          </p:cNvSpPr>
          <p:nvPr>
            <p:ph idx="1"/>
          </p:nvPr>
        </p:nvSpPr>
        <p:spPr>
          <a:xfrm>
            <a:off x="457200" y="1752600"/>
            <a:ext cx="8290560" cy="5105400"/>
          </a:xfrm>
        </p:spPr>
        <p:txBody>
          <a:bodyPr>
            <a:normAutofit fontScale="70000" lnSpcReduction="20000"/>
          </a:bodyPr>
          <a:lstStyle/>
          <a:p>
            <a:r>
              <a:rPr lang="en-US" sz="4200" dirty="0"/>
              <a:t>Where does adoption &amp; mandated use of NVCS leave forest cover types? </a:t>
            </a:r>
          </a:p>
          <a:p>
            <a:pPr marL="0" indent="0">
              <a:buNone/>
            </a:pPr>
            <a:endParaRPr lang="en-US" sz="4400" dirty="0"/>
          </a:p>
          <a:p>
            <a:r>
              <a:rPr lang="en-US" sz="4200" dirty="0"/>
              <a:t>Alternative classification systems—like SAF’s forest cover types—can continue to be used, </a:t>
            </a:r>
            <a:r>
              <a:rPr lang="en-US" sz="4200" b="1" dirty="0"/>
              <a:t>IF</a:t>
            </a:r>
            <a:r>
              <a:rPr lang="en-US" sz="4200" dirty="0"/>
              <a:t> “cross-walks” exist that enable users to connect the alternative classification hierarchy to the NVCS classification hierarchy</a:t>
            </a:r>
          </a:p>
          <a:p>
            <a:pPr marL="342900" lvl="1" indent="0">
              <a:buNone/>
            </a:pPr>
            <a:endParaRPr lang="en-US" sz="4200" dirty="0"/>
          </a:p>
          <a:p>
            <a:r>
              <a:rPr lang="en-US" sz="4200" dirty="0"/>
              <a:t>Crosswalks have already been constructed for eastern SAF forest cover types.  </a:t>
            </a:r>
          </a:p>
          <a:p>
            <a:endParaRPr lang="en-US" sz="4200" dirty="0"/>
          </a:p>
          <a:p>
            <a:r>
              <a:rPr lang="en-US" sz="4200" dirty="0"/>
              <a:t>Crosswalks will be better &amp; have longer-lasting value </a:t>
            </a:r>
            <a:r>
              <a:rPr lang="en-US" sz="4200" b="1" dirty="0"/>
              <a:t>IF</a:t>
            </a:r>
            <a:r>
              <a:rPr lang="en-US" sz="4200" dirty="0"/>
              <a:t> the SAF cover types are revised </a:t>
            </a:r>
            <a:r>
              <a:rPr lang="en-US" sz="4200" b="1" dirty="0"/>
              <a:t>NOW</a:t>
            </a:r>
            <a:r>
              <a:rPr lang="en-US" sz="4200" dirty="0"/>
              <a:t>.</a:t>
            </a:r>
          </a:p>
          <a:p>
            <a:endParaRPr lang="en-US" dirty="0"/>
          </a:p>
        </p:txBody>
      </p:sp>
    </p:spTree>
    <p:extLst>
      <p:ext uri="{BB962C8B-B14F-4D97-AF65-F5344CB8AC3E}">
        <p14:creationId xmlns:p14="http://schemas.microsoft.com/office/powerpoint/2010/main" val="2435063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C76A-1DAB-4A89-91E9-CE7425F40ACB}"/>
              </a:ext>
            </a:extLst>
          </p:cNvPr>
          <p:cNvSpPr>
            <a:spLocks noGrp="1"/>
          </p:cNvSpPr>
          <p:nvPr>
            <p:ph type="title"/>
          </p:nvPr>
        </p:nvSpPr>
        <p:spPr/>
        <p:txBody>
          <a:bodyPr/>
          <a:lstStyle/>
          <a:p>
            <a:r>
              <a:rPr lang="en-US" dirty="0"/>
              <a:t>Crosswalk Example Comparing NVCS &amp; SAF </a:t>
            </a:r>
          </a:p>
        </p:txBody>
      </p:sp>
      <p:sp>
        <p:nvSpPr>
          <p:cNvPr id="3" name="Content Placeholder 2">
            <a:extLst>
              <a:ext uri="{FF2B5EF4-FFF2-40B4-BE49-F238E27FC236}">
                <a16:creationId xmlns:a16="http://schemas.microsoft.com/office/drawing/2014/main" id="{D6C99753-E558-483B-80FD-BE4868A1B833}"/>
              </a:ext>
            </a:extLst>
          </p:cNvPr>
          <p:cNvSpPr>
            <a:spLocks noGrp="1"/>
          </p:cNvSpPr>
          <p:nvPr>
            <p:ph sz="half" idx="1"/>
          </p:nvPr>
        </p:nvSpPr>
        <p:spPr>
          <a:xfrm>
            <a:off x="76200" y="1752600"/>
            <a:ext cx="5562600" cy="4712732"/>
          </a:xfrm>
        </p:spPr>
        <p:txBody>
          <a:bodyPr/>
          <a:lstStyle/>
          <a:p>
            <a:pPr marL="0" indent="0">
              <a:buNone/>
            </a:pPr>
            <a:r>
              <a:rPr lang="en-US" b="1" u="sng" dirty="0">
                <a:solidFill>
                  <a:schemeClr val="accent1">
                    <a:lumMod val="75000"/>
                  </a:schemeClr>
                </a:solidFill>
              </a:rPr>
              <a:t>NVCS 2016</a:t>
            </a:r>
            <a:endParaRPr lang="en-US" sz="1800" u="sng" dirty="0">
              <a:solidFill>
                <a:schemeClr val="accent1">
                  <a:lumMod val="75000"/>
                </a:schemeClr>
              </a:solidFill>
            </a:endParaRPr>
          </a:p>
          <a:p>
            <a:pPr marL="0" indent="0">
              <a:buNone/>
            </a:pPr>
            <a:r>
              <a:rPr lang="en-US" sz="2000" b="1" dirty="0">
                <a:solidFill>
                  <a:schemeClr val="accent1">
                    <a:lumMod val="75000"/>
                  </a:schemeClr>
                </a:solidFill>
              </a:rPr>
              <a:t>Class</a:t>
            </a:r>
            <a:r>
              <a:rPr lang="en-US" sz="2000" dirty="0">
                <a:solidFill>
                  <a:schemeClr val="accent1">
                    <a:lumMod val="75000"/>
                  </a:schemeClr>
                </a:solidFill>
              </a:rPr>
              <a:t>:  Forest &amp; Woodland</a:t>
            </a:r>
          </a:p>
          <a:p>
            <a:pPr marL="0" indent="0">
              <a:buNone/>
            </a:pPr>
            <a:r>
              <a:rPr lang="en-US" sz="2000" b="1" dirty="0">
                <a:solidFill>
                  <a:schemeClr val="accent1">
                    <a:lumMod val="75000"/>
                  </a:schemeClr>
                </a:solidFill>
              </a:rPr>
              <a:t>Sub-class 1B</a:t>
            </a:r>
            <a:r>
              <a:rPr lang="en-US" sz="2000" dirty="0">
                <a:solidFill>
                  <a:schemeClr val="accent1">
                    <a:lumMod val="75000"/>
                  </a:schemeClr>
                </a:solidFill>
              </a:rPr>
              <a:t>:  Temperate &amp; Boreal Forest &amp; Woodland</a:t>
            </a:r>
          </a:p>
          <a:p>
            <a:pPr marL="0" indent="0">
              <a:buNone/>
            </a:pPr>
            <a:r>
              <a:rPr lang="en-US" sz="2000" b="1" dirty="0">
                <a:solidFill>
                  <a:schemeClr val="accent1">
                    <a:lumMod val="75000"/>
                  </a:schemeClr>
                </a:solidFill>
              </a:rPr>
              <a:t>Formation 1.B.2</a:t>
            </a:r>
            <a:r>
              <a:rPr lang="en-US" sz="2000" dirty="0">
                <a:solidFill>
                  <a:schemeClr val="accent1">
                    <a:lumMod val="75000"/>
                  </a:schemeClr>
                </a:solidFill>
              </a:rPr>
              <a:t>:  Cool Temperate Forest &amp; Woodland</a:t>
            </a:r>
          </a:p>
          <a:p>
            <a:pPr marL="0" indent="0">
              <a:buNone/>
            </a:pPr>
            <a:r>
              <a:rPr lang="en-US" sz="2000" b="1" dirty="0">
                <a:solidFill>
                  <a:schemeClr val="accent1">
                    <a:lumMod val="75000"/>
                  </a:schemeClr>
                </a:solidFill>
              </a:rPr>
              <a:t>Division 1.B.2.Na:  </a:t>
            </a:r>
            <a:r>
              <a:rPr lang="en-US" sz="2000" dirty="0">
                <a:solidFill>
                  <a:schemeClr val="accent1">
                    <a:lumMod val="75000"/>
                  </a:schemeClr>
                </a:solidFill>
              </a:rPr>
              <a:t>Eastern North American Forests &amp; Woodland</a:t>
            </a:r>
          </a:p>
          <a:p>
            <a:pPr marL="0" indent="0">
              <a:buNone/>
            </a:pPr>
            <a:r>
              <a:rPr lang="en-US" sz="2000" b="1" dirty="0" err="1">
                <a:solidFill>
                  <a:schemeClr val="accent1">
                    <a:lumMod val="75000"/>
                  </a:schemeClr>
                </a:solidFill>
              </a:rPr>
              <a:t>Macrogroup</a:t>
            </a:r>
            <a:r>
              <a:rPr lang="en-US" sz="2000" b="1" dirty="0">
                <a:solidFill>
                  <a:schemeClr val="accent1">
                    <a:lumMod val="75000"/>
                  </a:schemeClr>
                </a:solidFill>
              </a:rPr>
              <a:t> M01</a:t>
            </a:r>
            <a:r>
              <a:rPr lang="en-US" sz="2000" dirty="0">
                <a:solidFill>
                  <a:schemeClr val="accent1">
                    <a:lumMod val="75000"/>
                  </a:schemeClr>
                </a:solidFill>
              </a:rPr>
              <a:t>4:  Laurentian-Acadian Mesic Hardwood-Conifer Types</a:t>
            </a:r>
          </a:p>
          <a:p>
            <a:pPr marL="0" indent="0">
              <a:buNone/>
            </a:pPr>
            <a:r>
              <a:rPr lang="en-US" sz="2000" b="1" dirty="0">
                <a:solidFill>
                  <a:schemeClr val="accent1">
                    <a:lumMod val="75000"/>
                  </a:schemeClr>
                </a:solidFill>
              </a:rPr>
              <a:t>Group G741</a:t>
            </a:r>
            <a:r>
              <a:rPr lang="en-US" sz="2000" dirty="0">
                <a:solidFill>
                  <a:schemeClr val="accent1">
                    <a:lumMod val="75000"/>
                  </a:schemeClr>
                </a:solidFill>
              </a:rPr>
              <a:t>:  Laurentian-Acadian Hemlock-White Pine-Yellow Birch Forest Group</a:t>
            </a:r>
          </a:p>
          <a:p>
            <a:pPr marL="0" indent="0">
              <a:buNone/>
            </a:pPr>
            <a:r>
              <a:rPr lang="en-US" sz="2000" b="1" dirty="0">
                <a:solidFill>
                  <a:schemeClr val="accent1">
                    <a:lumMod val="75000"/>
                  </a:schemeClr>
                </a:solidFill>
              </a:rPr>
              <a:t>Alliance A3251</a:t>
            </a:r>
            <a:r>
              <a:rPr lang="en-US" sz="2000" dirty="0">
                <a:solidFill>
                  <a:schemeClr val="accent1">
                    <a:lumMod val="75000"/>
                  </a:schemeClr>
                </a:solidFill>
              </a:rPr>
              <a:t>:  White Pine-Hemlock Forest</a:t>
            </a:r>
          </a:p>
          <a:p>
            <a:pPr marL="914400" lvl="2" indent="0">
              <a:buNone/>
            </a:pPr>
            <a:endParaRPr lang="en-US" dirty="0"/>
          </a:p>
          <a:p>
            <a:pPr lvl="1"/>
            <a:endParaRPr lang="en-US" dirty="0"/>
          </a:p>
        </p:txBody>
      </p:sp>
      <p:sp>
        <p:nvSpPr>
          <p:cNvPr id="4" name="Content Placeholder 3">
            <a:extLst>
              <a:ext uri="{FF2B5EF4-FFF2-40B4-BE49-F238E27FC236}">
                <a16:creationId xmlns:a16="http://schemas.microsoft.com/office/drawing/2014/main" id="{41751907-B786-426B-B14A-44AD1F127C03}"/>
              </a:ext>
            </a:extLst>
          </p:cNvPr>
          <p:cNvSpPr>
            <a:spLocks noGrp="1"/>
          </p:cNvSpPr>
          <p:nvPr>
            <p:ph sz="half" idx="2"/>
          </p:nvPr>
        </p:nvSpPr>
        <p:spPr>
          <a:xfrm>
            <a:off x="5638800" y="1706591"/>
            <a:ext cx="3276600" cy="717176"/>
          </a:xfrm>
        </p:spPr>
        <p:txBody>
          <a:bodyPr/>
          <a:lstStyle/>
          <a:p>
            <a:pPr marL="0" indent="0">
              <a:buNone/>
            </a:pPr>
            <a:r>
              <a:rPr lang="en-US" b="1" u="sng" dirty="0">
                <a:solidFill>
                  <a:schemeClr val="accent1">
                    <a:lumMod val="75000"/>
                  </a:schemeClr>
                </a:solidFill>
              </a:rPr>
              <a:t>SAF 1980</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5" name="TextBox 4">
            <a:extLst>
              <a:ext uri="{FF2B5EF4-FFF2-40B4-BE49-F238E27FC236}">
                <a16:creationId xmlns:a16="http://schemas.microsoft.com/office/drawing/2014/main" id="{9EA43A67-FC93-4F13-B3B4-F0FCF13807DB}"/>
              </a:ext>
            </a:extLst>
          </p:cNvPr>
          <p:cNvSpPr txBox="1"/>
          <p:nvPr/>
        </p:nvSpPr>
        <p:spPr>
          <a:xfrm>
            <a:off x="5652396" y="3150628"/>
            <a:ext cx="2895600" cy="400110"/>
          </a:xfrm>
          <a:prstGeom prst="rect">
            <a:avLst/>
          </a:prstGeom>
          <a:noFill/>
        </p:spPr>
        <p:txBody>
          <a:bodyPr wrap="square" rtlCol="0">
            <a:spAutoFit/>
          </a:bodyPr>
          <a:lstStyle/>
          <a:p>
            <a:r>
              <a:rPr lang="en-US" sz="2000" dirty="0">
                <a:solidFill>
                  <a:schemeClr val="accent1">
                    <a:lumMod val="75000"/>
                  </a:schemeClr>
                </a:solidFill>
                <a:latin typeface="Bahnschrift" panose="020B0502040204020203" pitchFamily="34" charset="0"/>
              </a:rPr>
              <a:t>Eastern Forest Region</a:t>
            </a:r>
          </a:p>
        </p:txBody>
      </p:sp>
      <p:sp>
        <p:nvSpPr>
          <p:cNvPr id="6" name="TextBox 5">
            <a:extLst>
              <a:ext uri="{FF2B5EF4-FFF2-40B4-BE49-F238E27FC236}">
                <a16:creationId xmlns:a16="http://schemas.microsoft.com/office/drawing/2014/main" id="{379AAD75-43F0-49AF-A797-0964FF8CC9ED}"/>
              </a:ext>
            </a:extLst>
          </p:cNvPr>
          <p:cNvSpPr txBox="1"/>
          <p:nvPr/>
        </p:nvSpPr>
        <p:spPr>
          <a:xfrm>
            <a:off x="5651500" y="3787809"/>
            <a:ext cx="3111500" cy="400110"/>
          </a:xfrm>
          <a:prstGeom prst="rect">
            <a:avLst/>
          </a:prstGeom>
          <a:noFill/>
        </p:spPr>
        <p:txBody>
          <a:bodyPr wrap="square" rtlCol="0">
            <a:spAutoFit/>
          </a:bodyPr>
          <a:lstStyle/>
          <a:p>
            <a:r>
              <a:rPr lang="en-US" sz="2000" dirty="0">
                <a:solidFill>
                  <a:schemeClr val="accent1">
                    <a:lumMod val="75000"/>
                  </a:schemeClr>
                </a:solidFill>
                <a:latin typeface="Bahnschrift" panose="020B0502040204020203" pitchFamily="34" charset="0"/>
              </a:rPr>
              <a:t>Northern Forest Region</a:t>
            </a:r>
          </a:p>
        </p:txBody>
      </p:sp>
      <p:sp>
        <p:nvSpPr>
          <p:cNvPr id="7" name="TextBox 6">
            <a:extLst>
              <a:ext uri="{FF2B5EF4-FFF2-40B4-BE49-F238E27FC236}">
                <a16:creationId xmlns:a16="http://schemas.microsoft.com/office/drawing/2014/main" id="{18285B6F-84A2-46CB-B0E4-E0763E332566}"/>
              </a:ext>
            </a:extLst>
          </p:cNvPr>
          <p:cNvSpPr txBox="1"/>
          <p:nvPr/>
        </p:nvSpPr>
        <p:spPr>
          <a:xfrm>
            <a:off x="5645150" y="5105400"/>
            <a:ext cx="2857500" cy="400110"/>
          </a:xfrm>
          <a:prstGeom prst="rect">
            <a:avLst/>
          </a:prstGeom>
          <a:noFill/>
        </p:spPr>
        <p:txBody>
          <a:bodyPr wrap="square" rtlCol="0">
            <a:spAutoFit/>
          </a:bodyPr>
          <a:lstStyle/>
          <a:p>
            <a:r>
              <a:rPr lang="en-US" sz="2000" dirty="0">
                <a:solidFill>
                  <a:schemeClr val="accent1">
                    <a:lumMod val="75000"/>
                  </a:schemeClr>
                </a:solidFill>
                <a:latin typeface="Bahnschrift" panose="020B0502040204020203" pitchFamily="34" charset="0"/>
              </a:rPr>
              <a:t>Pine &amp; Hemlock Types</a:t>
            </a:r>
          </a:p>
        </p:txBody>
      </p:sp>
      <p:sp>
        <p:nvSpPr>
          <p:cNvPr id="8" name="TextBox 7">
            <a:extLst>
              <a:ext uri="{FF2B5EF4-FFF2-40B4-BE49-F238E27FC236}">
                <a16:creationId xmlns:a16="http://schemas.microsoft.com/office/drawing/2014/main" id="{8B776BB0-09DE-4FAF-BDE2-9D3E6D9BD60F}"/>
              </a:ext>
            </a:extLst>
          </p:cNvPr>
          <p:cNvSpPr txBox="1"/>
          <p:nvPr/>
        </p:nvSpPr>
        <p:spPr>
          <a:xfrm>
            <a:off x="5651500" y="5793305"/>
            <a:ext cx="3276600" cy="400110"/>
          </a:xfrm>
          <a:prstGeom prst="rect">
            <a:avLst/>
          </a:prstGeom>
          <a:noFill/>
        </p:spPr>
        <p:txBody>
          <a:bodyPr wrap="square" rtlCol="0">
            <a:spAutoFit/>
          </a:bodyPr>
          <a:lstStyle/>
          <a:p>
            <a:r>
              <a:rPr lang="en-US" sz="2000" dirty="0">
                <a:solidFill>
                  <a:schemeClr val="accent1">
                    <a:lumMod val="75000"/>
                  </a:schemeClr>
                </a:solidFill>
                <a:latin typeface="Bahnschrift" panose="020B0502040204020203" pitchFamily="34" charset="0"/>
              </a:rPr>
              <a:t>White Pine – Hemlock Type</a:t>
            </a:r>
          </a:p>
        </p:txBody>
      </p:sp>
    </p:spTree>
    <p:extLst>
      <p:ext uri="{BB962C8B-B14F-4D97-AF65-F5344CB8AC3E}">
        <p14:creationId xmlns:p14="http://schemas.microsoft.com/office/powerpoint/2010/main" val="1144189911"/>
      </p:ext>
    </p:extLst>
  </p:cSld>
  <p:clrMapOvr>
    <a:masterClrMapping/>
  </p:clrMapOvr>
</p:sld>
</file>

<file path=ppt/theme/theme1.xml><?xml version="1.0" encoding="utf-8"?>
<a:theme xmlns:a="http://schemas.openxmlformats.org/drawingml/2006/main" name="Yesetrday Tomorrow Signs Printab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h_Day_co_63_PowerPlugs_Template_g5tx.v17.11.w_print.potx" id="{C227D6B8-7A0A-4E6D-BF67-B89443B56914}" vid="{135D0E53-EF1F-47A0-A989-EA05934F7E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Yesetrday Tomorrow Signs Printable</Template>
  <TotalTime>4441</TotalTime>
  <Words>4886</Words>
  <Application>Microsoft Office PowerPoint</Application>
  <PresentationFormat>On-screen Show (4:3)</PresentationFormat>
  <Paragraphs>255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Bahnschrift</vt:lpstr>
      <vt:lpstr>Bahnschrift SemiBold</vt:lpstr>
      <vt:lpstr>Calibri</vt:lpstr>
      <vt:lpstr>Calibri Light</vt:lpstr>
      <vt:lpstr>Wingdings</vt:lpstr>
      <vt:lpstr>Yesetrday Tomorrow Signs Printable</vt:lpstr>
      <vt:lpstr>Should SAF Update Their 1980 Book Forest Cover Types of North America?</vt:lpstr>
      <vt:lpstr>Bottom Line Up Front</vt:lpstr>
      <vt:lpstr>Background</vt:lpstr>
      <vt:lpstr>Why Should SAF Revise Its Book?</vt:lpstr>
      <vt:lpstr>What’s Changed Since 1980?   The Science</vt:lpstr>
      <vt:lpstr>What’s Changed Since 1980?   The Silvics &amp; The Users</vt:lpstr>
      <vt:lpstr>What’s Changed Since 1980?   Policies</vt:lpstr>
      <vt:lpstr>What’s Changed Since 1980?   Policies</vt:lpstr>
      <vt:lpstr>Crosswalk Example Comparing NVCS &amp; SAF </vt:lpstr>
      <vt:lpstr>Where Are the Classification Differences?</vt:lpstr>
      <vt:lpstr>What Added Value Could Revisions Create for Field Foresters &amp; Students?</vt:lpstr>
      <vt:lpstr>What Will It Take to Revise Both Books?</vt:lpstr>
      <vt:lpstr>What Will It Take to Revise Both Books?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Charting a Path to Update SAF’s 1984 Book: Forest Cover Types of North America</dc:title>
  <dc:creator>Richard Guldin</dc:creator>
  <cp:lastModifiedBy>Richard Guldin</cp:lastModifiedBy>
  <cp:revision>6</cp:revision>
  <dcterms:created xsi:type="dcterms:W3CDTF">2020-10-05T18:18:51Z</dcterms:created>
  <dcterms:modified xsi:type="dcterms:W3CDTF">2020-10-14T14:15:29Z</dcterms:modified>
</cp:coreProperties>
</file>