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8" r:id="rId3"/>
    <p:sldId id="257" r:id="rId4"/>
    <p:sldId id="259" r:id="rId5"/>
    <p:sldId id="260" r:id="rId6"/>
    <p:sldId id="264" r:id="rId7"/>
    <p:sldId id="261" r:id="rId8"/>
    <p:sldId id="265" r:id="rId9"/>
    <p:sldId id="262" r:id="rId10"/>
    <p:sldId id="266" r:id="rId11"/>
    <p:sldId id="263" r:id="rId12"/>
    <p:sldId id="267" r:id="rId13"/>
    <p:sldId id="268" r:id="rId14"/>
    <p:sldId id="269" r:id="rId15"/>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Century Gothic" panose="020B0502020202020204" pitchFamily="34" charset="0"/>
        <a:ea typeface="+mn-ea"/>
        <a:cs typeface="+mn-cs"/>
      </a:defRPr>
    </a:lvl1pPr>
    <a:lvl2pPr marL="457200" algn="l" rtl="0" fontAlgn="base">
      <a:spcBef>
        <a:spcPct val="0"/>
      </a:spcBef>
      <a:spcAft>
        <a:spcPct val="0"/>
      </a:spcAft>
      <a:defRPr kern="1200">
        <a:solidFill>
          <a:schemeClr val="tx1"/>
        </a:solidFill>
        <a:latin typeface="Century Gothic" panose="020B0502020202020204" pitchFamily="34" charset="0"/>
        <a:ea typeface="+mn-ea"/>
        <a:cs typeface="+mn-cs"/>
      </a:defRPr>
    </a:lvl2pPr>
    <a:lvl3pPr marL="914400" algn="l" rtl="0" fontAlgn="base">
      <a:spcBef>
        <a:spcPct val="0"/>
      </a:spcBef>
      <a:spcAft>
        <a:spcPct val="0"/>
      </a:spcAft>
      <a:defRPr kern="1200">
        <a:solidFill>
          <a:schemeClr val="tx1"/>
        </a:solidFill>
        <a:latin typeface="Century Gothic" panose="020B0502020202020204" pitchFamily="34" charset="0"/>
        <a:ea typeface="+mn-ea"/>
        <a:cs typeface="+mn-cs"/>
      </a:defRPr>
    </a:lvl3pPr>
    <a:lvl4pPr marL="1371600" algn="l" rtl="0" fontAlgn="base">
      <a:spcBef>
        <a:spcPct val="0"/>
      </a:spcBef>
      <a:spcAft>
        <a:spcPct val="0"/>
      </a:spcAft>
      <a:defRPr kern="1200">
        <a:solidFill>
          <a:schemeClr val="tx1"/>
        </a:solidFill>
        <a:latin typeface="Century Gothic" panose="020B0502020202020204" pitchFamily="34" charset="0"/>
        <a:ea typeface="+mn-ea"/>
        <a:cs typeface="+mn-cs"/>
      </a:defRPr>
    </a:lvl4pPr>
    <a:lvl5pPr marL="1828800" algn="l" rtl="0" fontAlgn="base">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A7612"/>
    <a:srgbClr val="D28514"/>
    <a:srgbClr val="E994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66493" autoAdjust="0"/>
  </p:normalViewPr>
  <p:slideViewPr>
    <p:cSldViewPr snapToGrid="0">
      <p:cViewPr varScale="1">
        <p:scale>
          <a:sx n="60" d="100"/>
          <a:sy n="60" d="100"/>
        </p:scale>
        <p:origin x="1623" y="42"/>
      </p:cViewPr>
      <p:guideLst/>
    </p:cSldViewPr>
  </p:slideViewPr>
  <p:notesTextViewPr>
    <p:cViewPr>
      <p:scale>
        <a:sx n="1" d="1"/>
        <a:sy n="1" d="1"/>
      </p:scale>
      <p:origin x="0" y="0"/>
    </p:cViewPr>
  </p:notesTextViewPr>
  <p:notesViewPr>
    <p:cSldViewPr snapToGrid="0">
      <p:cViewPr varScale="1">
        <p:scale>
          <a:sx n="68" d="100"/>
          <a:sy n="68" d="100"/>
        </p:scale>
        <p:origin x="2592"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6725"/>
          </a:xfrm>
          <a:prstGeom prst="rect">
            <a:avLst/>
          </a:prstGeom>
        </p:spPr>
        <p:txBody>
          <a:bodyPr vert="horz" lIns="91440" tIns="45720" rIns="91440" bIns="45720" rtlCol="0"/>
          <a:lstStyle>
            <a:lvl1pPr algn="r">
              <a:defRPr sz="1200"/>
            </a:lvl1pPr>
          </a:lstStyle>
          <a:p>
            <a:fld id="{28EA8628-75D9-4DDE-B032-A6BA51552C26}" type="datetimeFigureOut">
              <a:rPr lang="en-US" smtClean="0"/>
              <a:t>11/10/2017</a:t>
            </a:fld>
            <a:endParaRPr lang="en-US" dirty="0"/>
          </a:p>
        </p:txBody>
      </p:sp>
      <p:sp>
        <p:nvSpPr>
          <p:cNvPr id="4" name="Footer Placeholder 3"/>
          <p:cNvSpPr>
            <a:spLocks noGrp="1"/>
          </p:cNvSpPr>
          <p:nvPr>
            <p:ph type="ftr" sz="quarter" idx="2"/>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675"/>
            <a:ext cx="2971800" cy="466725"/>
          </a:xfrm>
          <a:prstGeom prst="rect">
            <a:avLst/>
          </a:prstGeom>
        </p:spPr>
        <p:txBody>
          <a:bodyPr vert="horz" lIns="91440" tIns="45720" rIns="91440" bIns="45720" rtlCol="0" anchor="b"/>
          <a:lstStyle>
            <a:lvl1pPr algn="r">
              <a:defRPr sz="1200"/>
            </a:lvl1pPr>
          </a:lstStyle>
          <a:p>
            <a:fld id="{DBFC928D-7D3B-42B6-AD23-9E16BD492A3C}" type="slidenum">
              <a:rPr lang="en-US" smtClean="0"/>
              <a:t>‹#›</a:t>
            </a:fld>
            <a:endParaRPr lang="en-US" dirty="0"/>
          </a:p>
        </p:txBody>
      </p:sp>
    </p:spTree>
    <p:extLst>
      <p:ext uri="{BB962C8B-B14F-4D97-AF65-F5344CB8AC3E}">
        <p14:creationId xmlns:p14="http://schemas.microsoft.com/office/powerpoint/2010/main" val="14414024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6434"/>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884613" y="1"/>
            <a:ext cx="2971800" cy="466434"/>
          </a:xfrm>
          <a:prstGeom prst="rect">
            <a:avLst/>
          </a:prstGeom>
        </p:spPr>
        <p:txBody>
          <a:bodyPr vert="horz" lIns="92958" tIns="46479" rIns="92958" bIns="46479" rtlCol="0"/>
          <a:lstStyle>
            <a:lvl1pPr algn="r">
              <a:defRPr sz="1200"/>
            </a:lvl1pPr>
          </a:lstStyle>
          <a:p>
            <a:fld id="{6ECC372A-8867-4522-BBE0-6124326BA523}" type="datetimeFigureOut">
              <a:rPr lang="en-US" smtClean="0"/>
              <a:t>11/10/2017</a:t>
            </a:fld>
            <a:endParaRPr lang="en-US" dirty="0"/>
          </a:p>
        </p:txBody>
      </p:sp>
      <p:sp>
        <p:nvSpPr>
          <p:cNvPr id="4" name="Slide Image Placeholder 3"/>
          <p:cNvSpPr>
            <a:spLocks noGrp="1" noRot="1" noChangeAspect="1"/>
          </p:cNvSpPr>
          <p:nvPr>
            <p:ph type="sldImg" idx="2"/>
          </p:nvPr>
        </p:nvSpPr>
        <p:spPr>
          <a:xfrm>
            <a:off x="1336675" y="1162050"/>
            <a:ext cx="4184650" cy="3138488"/>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85800" y="4473893"/>
            <a:ext cx="5486400" cy="3660458"/>
          </a:xfrm>
          <a:prstGeom prst="rect">
            <a:avLst/>
          </a:prstGeom>
        </p:spPr>
        <p:txBody>
          <a:bodyPr vert="horz" lIns="92958" tIns="46479" rIns="92958" bIns="4647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2958" tIns="46479" rIns="92958" bIns="46479" rtlCol="0" anchor="b"/>
          <a:lstStyle>
            <a:lvl1pPr algn="r">
              <a:defRPr sz="1200"/>
            </a:lvl1pPr>
          </a:lstStyle>
          <a:p>
            <a:fld id="{97CEFD1F-828C-416B-81BC-D1079A34E590}" type="slidenum">
              <a:rPr lang="en-US" smtClean="0"/>
              <a:t>‹#›</a:t>
            </a:fld>
            <a:endParaRPr lang="en-US" dirty="0"/>
          </a:p>
        </p:txBody>
      </p:sp>
    </p:spTree>
    <p:extLst>
      <p:ext uri="{BB962C8B-B14F-4D97-AF65-F5344CB8AC3E}">
        <p14:creationId xmlns:p14="http://schemas.microsoft.com/office/powerpoint/2010/main" val="2456545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6675" y="1162050"/>
            <a:ext cx="4184650" cy="31384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CEFD1F-828C-416B-81BC-D1079A34E590}" type="slidenum">
              <a:rPr lang="en-US" smtClean="0"/>
              <a:t>1</a:t>
            </a:fld>
            <a:endParaRPr lang="en-US" dirty="0"/>
          </a:p>
        </p:txBody>
      </p:sp>
    </p:spTree>
    <p:extLst>
      <p:ext uri="{BB962C8B-B14F-4D97-AF65-F5344CB8AC3E}">
        <p14:creationId xmlns:p14="http://schemas.microsoft.com/office/powerpoint/2010/main" val="3685742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6675" y="1162050"/>
            <a:ext cx="4184650" cy="3138488"/>
          </a:xfrm>
        </p:spPr>
      </p:sp>
      <p:sp>
        <p:nvSpPr>
          <p:cNvPr id="3" name="Notes Placeholder 2"/>
          <p:cNvSpPr>
            <a:spLocks noGrp="1"/>
          </p:cNvSpPr>
          <p:nvPr>
            <p:ph type="body" idx="1"/>
          </p:nvPr>
        </p:nvSpPr>
        <p:spPr/>
        <p:txBody>
          <a:bodyPr/>
          <a:lstStyle/>
          <a:p>
            <a:r>
              <a:rPr lang="en-US" dirty="0"/>
              <a:t>This was an unexpected point that came up in several</a:t>
            </a:r>
            <a:r>
              <a:rPr lang="en-US" baseline="0" dirty="0"/>
              <a:t> dialogues.  One discussant compared this loss of ability to read scientific articles to muscle atrophy, pointing out that a muscle not used loses its strength when not regularly exercised.   Muscle weakness requires physical therapy.  What’s the therapy for recovering the ability to read science for oneself?</a:t>
            </a:r>
          </a:p>
          <a:p>
            <a:endParaRPr lang="en-US" baseline="0" dirty="0"/>
          </a:p>
          <a:p>
            <a:r>
              <a:rPr lang="en-US" baseline="0" dirty="0"/>
              <a:t>When a professional is pressed for time or has a busy schedule that is prone to interruption, talking with a scientist for 20 minutes is much preferred to reading their article.   Discussants pointed out that when talking to the scientist, it’s not only to learn about their research findings, it’s also to get their views on how their findings might apply to the particular situation the professional is facing.</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97CEFD1F-828C-416B-81BC-D1079A34E590}" type="slidenum">
              <a:rPr lang="en-US" smtClean="0"/>
              <a:t>10</a:t>
            </a:fld>
            <a:endParaRPr lang="en-US" dirty="0"/>
          </a:p>
        </p:txBody>
      </p:sp>
    </p:spTree>
    <p:extLst>
      <p:ext uri="{BB962C8B-B14F-4D97-AF65-F5344CB8AC3E}">
        <p14:creationId xmlns:p14="http://schemas.microsoft.com/office/powerpoint/2010/main" val="3540215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6675" y="1162050"/>
            <a:ext cx="4184650" cy="31384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CEFD1F-828C-416B-81BC-D1079A34E590}" type="slidenum">
              <a:rPr lang="en-US" smtClean="0"/>
              <a:t>11</a:t>
            </a:fld>
            <a:endParaRPr lang="en-US" dirty="0"/>
          </a:p>
        </p:txBody>
      </p:sp>
    </p:spTree>
    <p:extLst>
      <p:ext uri="{BB962C8B-B14F-4D97-AF65-F5344CB8AC3E}">
        <p14:creationId xmlns:p14="http://schemas.microsoft.com/office/powerpoint/2010/main" val="39474935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6675" y="1162050"/>
            <a:ext cx="4184650" cy="3138488"/>
          </a:xfrm>
        </p:spPr>
      </p:sp>
      <p:sp>
        <p:nvSpPr>
          <p:cNvPr id="3" name="Notes Placeholder 2"/>
          <p:cNvSpPr>
            <a:spLocks noGrp="1"/>
          </p:cNvSpPr>
          <p:nvPr>
            <p:ph type="body" idx="1"/>
          </p:nvPr>
        </p:nvSpPr>
        <p:spPr/>
        <p:txBody>
          <a:bodyPr/>
          <a:lstStyle/>
          <a:p>
            <a:r>
              <a:rPr lang="en-US" dirty="0"/>
              <a:t>Private landowners rarely read scientific journals.  And,</a:t>
            </a:r>
            <a:r>
              <a:rPr lang="en-US" baseline="0" dirty="0"/>
              <a:t> many don’t have a contractual relationship with a consulting forester.  So for them, it’s important to find other mechanisms to reach private landowners.  Translating research results into easily readable articles for semi-popular journals is one mechanism.  Short videos are a second mechanism, and one that is rapidly growing in importance.</a:t>
            </a:r>
          </a:p>
          <a:p>
            <a:endParaRPr lang="en-US" baseline="0" dirty="0"/>
          </a:p>
          <a:p>
            <a:r>
              <a:rPr lang="en-US" baseline="0" dirty="0"/>
              <a:t>E-newsletters are highly valued by professionals at all stages of their careers.  Early-career professionals avidly read newsletters to find out who else is doing work in a particular field.  It’s a way to help them understand the network of people with shared interests and learn who to contact.  Professionals later in their career love newsletters because the writers and editor have done much of the hard work of reading the science, digesting the results, and translating the findings into plainer language.  </a:t>
            </a:r>
            <a:endParaRPr lang="en-US" dirty="0"/>
          </a:p>
        </p:txBody>
      </p:sp>
      <p:sp>
        <p:nvSpPr>
          <p:cNvPr id="4" name="Slide Number Placeholder 3"/>
          <p:cNvSpPr>
            <a:spLocks noGrp="1"/>
          </p:cNvSpPr>
          <p:nvPr>
            <p:ph type="sldNum" sz="quarter" idx="10"/>
          </p:nvPr>
        </p:nvSpPr>
        <p:spPr/>
        <p:txBody>
          <a:bodyPr/>
          <a:lstStyle/>
          <a:p>
            <a:fld id="{97CEFD1F-828C-416B-81BC-D1079A34E590}" type="slidenum">
              <a:rPr lang="en-US" smtClean="0"/>
              <a:t>12</a:t>
            </a:fld>
            <a:endParaRPr lang="en-US" dirty="0"/>
          </a:p>
        </p:txBody>
      </p:sp>
    </p:spTree>
    <p:extLst>
      <p:ext uri="{BB962C8B-B14F-4D97-AF65-F5344CB8AC3E}">
        <p14:creationId xmlns:p14="http://schemas.microsoft.com/office/powerpoint/2010/main" val="284994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6675" y="1162050"/>
            <a:ext cx="4184650" cy="31384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CEFD1F-828C-416B-81BC-D1079A34E590}" type="slidenum">
              <a:rPr lang="en-US" smtClean="0"/>
              <a:t>13</a:t>
            </a:fld>
            <a:endParaRPr lang="en-US" dirty="0"/>
          </a:p>
        </p:txBody>
      </p:sp>
    </p:spTree>
    <p:extLst>
      <p:ext uri="{BB962C8B-B14F-4D97-AF65-F5344CB8AC3E}">
        <p14:creationId xmlns:p14="http://schemas.microsoft.com/office/powerpoint/2010/main" val="40085559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6675" y="1162050"/>
            <a:ext cx="4184650" cy="31384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CEFD1F-828C-416B-81BC-D1079A34E590}" type="slidenum">
              <a:rPr lang="en-US" smtClean="0"/>
              <a:t>14</a:t>
            </a:fld>
            <a:endParaRPr lang="en-US" dirty="0"/>
          </a:p>
        </p:txBody>
      </p:sp>
    </p:spTree>
    <p:extLst>
      <p:ext uri="{BB962C8B-B14F-4D97-AF65-F5344CB8AC3E}">
        <p14:creationId xmlns:p14="http://schemas.microsoft.com/office/powerpoint/2010/main" val="3317775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6675" y="1162050"/>
            <a:ext cx="4184650" cy="3138488"/>
          </a:xfrm>
        </p:spPr>
      </p:sp>
      <p:sp>
        <p:nvSpPr>
          <p:cNvPr id="3" name="Notes Placeholder 2"/>
          <p:cNvSpPr>
            <a:spLocks noGrp="1"/>
          </p:cNvSpPr>
          <p:nvPr>
            <p:ph type="body" idx="1"/>
          </p:nvPr>
        </p:nvSpPr>
        <p:spPr/>
        <p:txBody>
          <a:bodyPr/>
          <a:lstStyle/>
          <a:p>
            <a:r>
              <a:rPr lang="en-US" dirty="0"/>
              <a:t>This project was funded by the Forest Service Research &amp; Development mission area.  It was designed to help the R&amp;D mission area accomplish several objectives in the agency’s strategic plan that call for: Identifying the scientific information and technology needs of clients and finding effective ways of communicating new science using available technologies.</a:t>
            </a:r>
          </a:p>
          <a:p>
            <a:endParaRPr lang="en-US" dirty="0"/>
          </a:p>
          <a:p>
            <a:r>
              <a:rPr lang="en-US" dirty="0"/>
              <a:t>SAF had similar interests in identifying emerging science and technology needs to help its members practice sustainable forest management as America’s forests, the forest sector, and the profession of forestry are all evolving.</a:t>
            </a:r>
          </a:p>
          <a:p>
            <a:endParaRPr lang="en-US" dirty="0"/>
          </a:p>
          <a:p>
            <a:r>
              <a:rPr lang="en-US" dirty="0"/>
              <a:t>SAF</a:t>
            </a:r>
            <a:r>
              <a:rPr lang="en-US" baseline="0" dirty="0"/>
              <a:t> organized and hosted seven small group discussions at locations around the United States.  The discussions were structured around three “trigger” questions.  </a:t>
            </a:r>
          </a:p>
          <a:p>
            <a:endParaRPr lang="en-US" baseline="0" dirty="0"/>
          </a:p>
          <a:p>
            <a:r>
              <a:rPr lang="en-US" baseline="0" dirty="0"/>
              <a:t>This presentation focused on the last question—how to natural resources professionals prefer to find the science they need to do their daily work?  Do those preferences differ by a key demographic—the length of one’s professional career?</a:t>
            </a:r>
            <a:endParaRPr lang="en-US" dirty="0"/>
          </a:p>
        </p:txBody>
      </p:sp>
      <p:sp>
        <p:nvSpPr>
          <p:cNvPr id="4" name="Slide Number Placeholder 3"/>
          <p:cNvSpPr>
            <a:spLocks noGrp="1"/>
          </p:cNvSpPr>
          <p:nvPr>
            <p:ph type="sldNum" sz="quarter" idx="10"/>
          </p:nvPr>
        </p:nvSpPr>
        <p:spPr/>
        <p:txBody>
          <a:bodyPr/>
          <a:lstStyle/>
          <a:p>
            <a:fld id="{97CEFD1F-828C-416B-81BC-D1079A34E590}" type="slidenum">
              <a:rPr lang="en-US" smtClean="0"/>
              <a:t>2</a:t>
            </a:fld>
            <a:endParaRPr lang="en-US" dirty="0"/>
          </a:p>
        </p:txBody>
      </p:sp>
    </p:spTree>
    <p:extLst>
      <p:ext uri="{BB962C8B-B14F-4D97-AF65-F5344CB8AC3E}">
        <p14:creationId xmlns:p14="http://schemas.microsoft.com/office/powerpoint/2010/main" val="1614725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6675" y="1162050"/>
            <a:ext cx="4184650" cy="3138488"/>
          </a:xfrm>
        </p:spPr>
      </p:sp>
      <p:sp>
        <p:nvSpPr>
          <p:cNvPr id="3" name="Notes Placeholder 2"/>
          <p:cNvSpPr>
            <a:spLocks noGrp="1"/>
          </p:cNvSpPr>
          <p:nvPr>
            <p:ph type="body" idx="1"/>
          </p:nvPr>
        </p:nvSpPr>
        <p:spPr/>
        <p:txBody>
          <a:bodyPr/>
          <a:lstStyle/>
          <a:p>
            <a:r>
              <a:rPr lang="en-US" baseline="0" dirty="0"/>
              <a:t>The participants were largely natural resources professionals who use science in their daily work.   Only a few were actually university faculty or researchers.  </a:t>
            </a:r>
          </a:p>
          <a:p>
            <a:endParaRPr lang="en-US" baseline="0" dirty="0"/>
          </a:p>
          <a:p>
            <a:r>
              <a:rPr lang="en-US" baseline="0" dirty="0"/>
              <a:t>SAF made a point of extending invitations to groups and people who don’t have an existing relationship with Forest Service R&amp;D or with SAF.  About one-third of the participants knew that they occasionally used research findings from Forest Service R&amp;D in doing their daily work.  Another one-third had little or no awareness that they were using FS R&amp;D research information in their work—although during the discussion it became evident that they were in fact using some.</a:t>
            </a:r>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97CEFD1F-828C-416B-81BC-D1079A34E590}" type="slidenum">
              <a:rPr lang="en-US" smtClean="0"/>
              <a:t>3</a:t>
            </a:fld>
            <a:endParaRPr lang="en-US" dirty="0"/>
          </a:p>
        </p:txBody>
      </p:sp>
    </p:spTree>
    <p:extLst>
      <p:ext uri="{BB962C8B-B14F-4D97-AF65-F5344CB8AC3E}">
        <p14:creationId xmlns:p14="http://schemas.microsoft.com/office/powerpoint/2010/main" val="4033965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6675" y="1162050"/>
            <a:ext cx="4184650" cy="31384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CEFD1F-828C-416B-81BC-D1079A34E590}" type="slidenum">
              <a:rPr lang="en-US" smtClean="0"/>
              <a:t>4</a:t>
            </a:fld>
            <a:endParaRPr lang="en-US" dirty="0"/>
          </a:p>
        </p:txBody>
      </p:sp>
    </p:spTree>
    <p:extLst>
      <p:ext uri="{BB962C8B-B14F-4D97-AF65-F5344CB8AC3E}">
        <p14:creationId xmlns:p14="http://schemas.microsoft.com/office/powerpoint/2010/main" val="517887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6675" y="1162050"/>
            <a:ext cx="4184650" cy="3138488"/>
          </a:xfrm>
        </p:spPr>
      </p:sp>
      <p:sp>
        <p:nvSpPr>
          <p:cNvPr id="3" name="Notes Placeholder 2"/>
          <p:cNvSpPr>
            <a:spLocks noGrp="1"/>
          </p:cNvSpPr>
          <p:nvPr>
            <p:ph type="body" idx="1"/>
          </p:nvPr>
        </p:nvSpPr>
        <p:spPr/>
        <p:txBody>
          <a:bodyPr/>
          <a:lstStyle/>
          <a:p>
            <a:r>
              <a:rPr lang="en-US" baseline="0" dirty="0"/>
              <a:t>Google Scholar is a web-crawler application that searches for content across most peer-reviewed online scientific journals, conference papers, theses and dissertations, and other scholarly literature, across all scientific disciplines.  Scholar respects the copyrights of scientific journals by showing the abstract and full citation details of a paper, but requiring users to go to the journal’s website to pay for the article if it isn’t available through open access.  In 2012, Google Scholar made it possible for individual researchers to create personal profiles giving their CVs.   </a:t>
            </a:r>
          </a:p>
          <a:p>
            <a:endParaRPr lang="en-US" baseline="0" dirty="0"/>
          </a:p>
          <a:p>
            <a:r>
              <a:rPr lang="en-US" baseline="0" dirty="0"/>
              <a:t>In contrast, ResearchGate is a networking site for researchers to share their publications, seek and provide answers to questions, track work by peers, and search for potential collaborators.  Members have to upload all the information on their own, including full copies of their peer-reviewed publications.  Its 11 million members are concentrated in North America and Europe.  Similar to LinkedIn, ResearchGate sorts through users’ profiles to identify interests and suggest other members to contact who appear to have similar interests.  </a:t>
            </a:r>
          </a:p>
          <a:p>
            <a:endParaRPr lang="en-US" baseline="0" dirty="0"/>
          </a:p>
          <a:p>
            <a:r>
              <a:rPr lang="en-US" baseline="0" dirty="0"/>
              <a:t>Because all the articles found in ResearchGate are uploaded by members, some articles in as-published PDF formats might be potentially infringing on journal’s copyrights. </a:t>
            </a:r>
          </a:p>
          <a:p>
            <a:endParaRPr lang="en-US" baseline="0" dirty="0"/>
          </a:p>
        </p:txBody>
      </p:sp>
      <p:sp>
        <p:nvSpPr>
          <p:cNvPr id="4" name="Slide Number Placeholder 3"/>
          <p:cNvSpPr>
            <a:spLocks noGrp="1"/>
          </p:cNvSpPr>
          <p:nvPr>
            <p:ph type="sldNum" sz="quarter" idx="10"/>
          </p:nvPr>
        </p:nvSpPr>
        <p:spPr/>
        <p:txBody>
          <a:bodyPr/>
          <a:lstStyle/>
          <a:p>
            <a:fld id="{97CEFD1F-828C-416B-81BC-D1079A34E590}" type="slidenum">
              <a:rPr lang="en-US" smtClean="0"/>
              <a:t>5</a:t>
            </a:fld>
            <a:endParaRPr lang="en-US" dirty="0"/>
          </a:p>
        </p:txBody>
      </p:sp>
    </p:spTree>
    <p:extLst>
      <p:ext uri="{BB962C8B-B14F-4D97-AF65-F5344CB8AC3E}">
        <p14:creationId xmlns:p14="http://schemas.microsoft.com/office/powerpoint/2010/main" val="158459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6675" y="1162050"/>
            <a:ext cx="4184650" cy="3138488"/>
          </a:xfrm>
        </p:spPr>
      </p:sp>
      <p:sp>
        <p:nvSpPr>
          <p:cNvPr id="3" name="Notes Placeholder 2"/>
          <p:cNvSpPr>
            <a:spLocks noGrp="1"/>
          </p:cNvSpPr>
          <p:nvPr>
            <p:ph type="body" idx="1"/>
          </p:nvPr>
        </p:nvSpPr>
        <p:spPr/>
        <p:txBody>
          <a:bodyPr/>
          <a:lstStyle/>
          <a:p>
            <a:r>
              <a:rPr lang="en-US" dirty="0"/>
              <a:t>Although on-line searchers were the single most popular way to find science that participants need to do their daily work, there was a modest difference between participants who were early in their careers versus those mid- or later-career.  Early career scientists use on-line searches early and often.  They sort through abstracts and search for full-text versions of the articles to read them.  Mid- and later career scientists use on-line searches as a second or third option, primarily to identify the researchers or</a:t>
            </a:r>
            <a:r>
              <a:rPr lang="en-US" baseline="0" dirty="0"/>
              <a:t> institutions who have published research of interest, as a prelude to contacting them directly.  Less often do mid- to later-career searchers read the full text journal article.  </a:t>
            </a:r>
            <a:r>
              <a:rPr lang="en-US" dirty="0"/>
              <a:t> </a:t>
            </a:r>
          </a:p>
          <a:p>
            <a:endParaRPr lang="en-US" dirty="0"/>
          </a:p>
          <a:p>
            <a:r>
              <a:rPr lang="en-US" dirty="0"/>
              <a:t>A key point is that when only abstracts are available for free</a:t>
            </a:r>
            <a:r>
              <a:rPr lang="en-US" baseline="0" dirty="0"/>
              <a:t> viewing on-line, many professionals will base their decisions only on the information in an article’s abstract.  This means that authors should pay much greater attention to preparing a high-quality abstract; more about the study’s findings than the methodology used.</a:t>
            </a:r>
          </a:p>
          <a:p>
            <a:endParaRPr lang="en-US" baseline="0" dirty="0"/>
          </a:p>
          <a:p>
            <a:r>
              <a:rPr lang="en-US" baseline="0" dirty="0"/>
              <a:t>In SAF’s two journals, we are placing heavier emphasis on having a “Management Implications” presented as part of the article.  Different than an abstract, we want authors to clearly describe what their findings mean to practitioners.  In the Journal of Forestry, this management implications is set off in a clearly labeled sidebar on the second page of the article.</a:t>
            </a:r>
            <a:endParaRPr lang="en-US" dirty="0"/>
          </a:p>
          <a:p>
            <a:endParaRPr lang="en-US" dirty="0"/>
          </a:p>
        </p:txBody>
      </p:sp>
      <p:sp>
        <p:nvSpPr>
          <p:cNvPr id="4" name="Slide Number Placeholder 3"/>
          <p:cNvSpPr>
            <a:spLocks noGrp="1"/>
          </p:cNvSpPr>
          <p:nvPr>
            <p:ph type="sldNum" sz="quarter" idx="10"/>
          </p:nvPr>
        </p:nvSpPr>
        <p:spPr/>
        <p:txBody>
          <a:bodyPr/>
          <a:lstStyle/>
          <a:p>
            <a:fld id="{97CEFD1F-828C-416B-81BC-D1079A34E590}" type="slidenum">
              <a:rPr lang="en-US" smtClean="0"/>
              <a:t>6</a:t>
            </a:fld>
            <a:endParaRPr lang="en-US" dirty="0"/>
          </a:p>
        </p:txBody>
      </p:sp>
    </p:spTree>
    <p:extLst>
      <p:ext uri="{BB962C8B-B14F-4D97-AF65-F5344CB8AC3E}">
        <p14:creationId xmlns:p14="http://schemas.microsoft.com/office/powerpoint/2010/main" val="3723336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6675" y="1162050"/>
            <a:ext cx="4184650" cy="3138488"/>
          </a:xfrm>
        </p:spPr>
      </p:sp>
      <p:sp>
        <p:nvSpPr>
          <p:cNvPr id="3" name="Notes Placeholder 2"/>
          <p:cNvSpPr>
            <a:spLocks noGrp="1"/>
          </p:cNvSpPr>
          <p:nvPr>
            <p:ph type="body" idx="1"/>
          </p:nvPr>
        </p:nvSpPr>
        <p:spPr/>
        <p:txBody>
          <a:bodyPr/>
          <a:lstStyle/>
          <a:p>
            <a:pPr defTabSz="929579"/>
            <a:r>
              <a:rPr lang="en-US" dirty="0"/>
              <a:t>Psychology</a:t>
            </a:r>
            <a:r>
              <a:rPr lang="en-US" baseline="0" dirty="0"/>
              <a:t> research has found that y</a:t>
            </a:r>
            <a:r>
              <a:rPr lang="en-US" dirty="0"/>
              <a:t>our brain absorbs</a:t>
            </a:r>
            <a:r>
              <a:rPr lang="en-US" baseline="0" dirty="0"/>
              <a:t> video content 60,000 times faster than it absorbs written material.  Absorbing video content is easier because videos require much less cognitive energy &amp; shorter attention span than reading.</a:t>
            </a:r>
          </a:p>
          <a:p>
            <a:pPr defTabSz="929579"/>
            <a:endParaRPr lang="en-US" baseline="0" dirty="0"/>
          </a:p>
          <a:p>
            <a:r>
              <a:rPr lang="en-US" dirty="0"/>
              <a:t>Webinars</a:t>
            </a:r>
            <a:r>
              <a:rPr lang="en-US" baseline="0" dirty="0"/>
              <a:t> are falling out of favor with discussants, for several reasons shown on the slide.  Fitting an hour-long webinar into crammed daily calendars is getting nearly impossible.  Even when a webinar is running, many viewers start multi-tasking, which distracts their attention &amp; limits the value gained from watching the webinar.</a:t>
            </a:r>
          </a:p>
          <a:p>
            <a:endParaRPr lang="en-US" baseline="0" dirty="0"/>
          </a:p>
          <a:p>
            <a:r>
              <a:rPr lang="en-US" baseline="0" dirty="0"/>
              <a:t>A second point is that many webinar presenters aren’t effective.  As scientists, they approach the webinar as if they were speaking remotely to a research meeting.  That might be a very wrong assumption about the audience.  Discussants preferred a different style—more informal, less science-speak.  “Ted Talks” came up numerous times as better format &amp; style.  Suggestions:  follow the </a:t>
            </a:r>
            <a:r>
              <a:rPr lang="en-US" baseline="0" dirty="0" err="1"/>
              <a:t>Tedx</a:t>
            </a:r>
            <a:r>
              <a:rPr lang="en-US" baseline="0" dirty="0"/>
              <a:t> Speaker Guide and the Ted Commandments—both available on-line. </a:t>
            </a:r>
            <a:endParaRPr lang="en-US"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97CEFD1F-828C-416B-81BC-D1079A34E590}" type="slidenum">
              <a:rPr lang="en-US" smtClean="0"/>
              <a:t>7</a:t>
            </a:fld>
            <a:endParaRPr lang="en-US" dirty="0"/>
          </a:p>
        </p:txBody>
      </p:sp>
    </p:spTree>
    <p:extLst>
      <p:ext uri="{BB962C8B-B14F-4D97-AF65-F5344CB8AC3E}">
        <p14:creationId xmlns:p14="http://schemas.microsoft.com/office/powerpoint/2010/main" val="4147733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6675" y="1162050"/>
            <a:ext cx="4184650" cy="3138488"/>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Short videos are very popular and widely used.  YouTube now has more than 135 million videos on-line,</a:t>
            </a:r>
            <a:r>
              <a:rPr lang="en-US" baseline="0" dirty="0"/>
              <a:t> and 91 percent of smartphone owners use their device to consult a video when completing a task.  Further, o</a:t>
            </a:r>
            <a:r>
              <a:rPr lang="en-US" dirty="0"/>
              <a:t>ver 70 percent of people with smart devices watch</a:t>
            </a:r>
            <a:r>
              <a:rPr lang="en-US" baseline="0" dirty="0"/>
              <a:t> a YouTube video each month.  </a:t>
            </a:r>
            <a:r>
              <a:rPr lang="en-US" sz="1200" kern="1200" dirty="0">
                <a:solidFill>
                  <a:schemeClr val="tx1"/>
                </a:solidFill>
                <a:effectLst/>
                <a:latin typeface="+mn-lt"/>
                <a:ea typeface="+mn-ea"/>
                <a:cs typeface="+mn-cs"/>
              </a:rPr>
              <a:t>Recent research has also shown that websites that host videos have a substantial search engine optimization (SEO) advantage over websites without videos.</a:t>
            </a:r>
            <a:endParaRPr lang="en-US" baseline="0" dirty="0"/>
          </a:p>
          <a:p>
            <a:endParaRPr lang="en-US" baseline="0" dirty="0"/>
          </a:p>
          <a:p>
            <a:r>
              <a:rPr lang="en-US" baseline="0" dirty="0"/>
              <a:t>‘</a:t>
            </a:r>
            <a:r>
              <a:rPr lang="en-US" dirty="0"/>
              <a:t>Psychology</a:t>
            </a:r>
            <a:r>
              <a:rPr lang="en-US" baseline="0" dirty="0"/>
              <a:t> researchers have studied the effects of video length on viewers’ attention spans, and made some suggestions to enhance the likelihood that core messages will be heard, learned, and retained.</a:t>
            </a:r>
          </a:p>
          <a:p>
            <a:endParaRPr lang="en-US" baseline="0" dirty="0"/>
          </a:p>
          <a:p>
            <a:r>
              <a:rPr lang="en-US" baseline="0" dirty="0"/>
              <a:t>Psychology and market research also suggest two additional things at the end of each video beyond the “Learn more” or “Hear more” button.  The first is a clickable icon to “Like” the  video--“thumbs up” or  “thumbs down.”   Second, provide a blogspace where people can post their comments, reactions, and questions.  The presenter can periodically review the blogspace, post answers to the questions, or join in the blogs dialogue.  Successful videos generate reactions and e-dialogue.    </a:t>
            </a:r>
          </a:p>
          <a:p>
            <a:endParaRPr lang="en-US" baseline="0" dirty="0"/>
          </a:p>
          <a:p>
            <a:r>
              <a:rPr lang="en-US" sz="1200" kern="1200" dirty="0">
                <a:solidFill>
                  <a:schemeClr val="tx1"/>
                </a:solidFill>
                <a:effectLst/>
                <a:latin typeface="+mn-lt"/>
                <a:ea typeface="+mn-ea"/>
                <a:cs typeface="+mn-cs"/>
              </a:rPr>
              <a:t>The personal accounts of discussants, buttressed by some of the referenced science from the fields of psychology, e-learning, and marketing, suggest that short videos are a more effective communication format than hour-long webinars or lengthy text articles.  Breaking down relatively complex scientific findings into a set of short videos that are sequentially linked in an on-line, searchable, application can effectively present complex findings in bite-sized chunks.  This appears likely to be the wave of the future. </a:t>
            </a:r>
            <a:endParaRPr lang="en-US" dirty="0"/>
          </a:p>
        </p:txBody>
      </p:sp>
      <p:sp>
        <p:nvSpPr>
          <p:cNvPr id="4" name="Slide Number Placeholder 3"/>
          <p:cNvSpPr>
            <a:spLocks noGrp="1"/>
          </p:cNvSpPr>
          <p:nvPr>
            <p:ph type="sldNum" sz="quarter" idx="10"/>
          </p:nvPr>
        </p:nvSpPr>
        <p:spPr/>
        <p:txBody>
          <a:bodyPr/>
          <a:lstStyle/>
          <a:p>
            <a:fld id="{97CEFD1F-828C-416B-81BC-D1079A34E590}" type="slidenum">
              <a:rPr lang="en-US" smtClean="0"/>
              <a:t>8</a:t>
            </a:fld>
            <a:endParaRPr lang="en-US" dirty="0"/>
          </a:p>
        </p:txBody>
      </p:sp>
    </p:spTree>
    <p:extLst>
      <p:ext uri="{BB962C8B-B14F-4D97-AF65-F5344CB8AC3E}">
        <p14:creationId xmlns:p14="http://schemas.microsoft.com/office/powerpoint/2010/main" val="8094847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6675" y="1162050"/>
            <a:ext cx="4184650" cy="3138488"/>
          </a:xfrm>
        </p:spPr>
      </p:sp>
      <p:sp>
        <p:nvSpPr>
          <p:cNvPr id="3" name="Notes Placeholder 2"/>
          <p:cNvSpPr>
            <a:spLocks noGrp="1"/>
          </p:cNvSpPr>
          <p:nvPr>
            <p:ph type="body" idx="1"/>
          </p:nvPr>
        </p:nvSpPr>
        <p:spPr/>
        <p:txBody>
          <a:bodyPr/>
          <a:lstStyle/>
          <a:p>
            <a:r>
              <a:rPr lang="en-US" dirty="0"/>
              <a:t>Gold</a:t>
            </a:r>
            <a:r>
              <a:rPr lang="en-US" baseline="0" dirty="0"/>
              <a:t> open access is when an author or their institution pays the journal a fee up front—often $2,500 to $4,000, depending on the journal—to allow any reader to download the final published article from the journal’s website.</a:t>
            </a:r>
          </a:p>
          <a:p>
            <a:endParaRPr lang="en-US" baseline="0" dirty="0"/>
          </a:p>
          <a:p>
            <a:r>
              <a:rPr lang="en-US" baseline="0" dirty="0"/>
              <a:t>Green open access is when an author uploads their manuscript in its “pre-printed” format to their institution’s website.  But some journals prohibit the posting of manuscripts on a researcher’s institutional website after the manuscript has been peer-reviewed and accepted; creating an embargo on sharing the science with the public.   Individual journals have very specific requirements about what version can be posted on-line and when.</a:t>
            </a:r>
          </a:p>
          <a:p>
            <a:endParaRPr lang="en-US" baseline="0" dirty="0"/>
          </a:p>
          <a:p>
            <a:r>
              <a:rPr lang="en-US" baseline="0" dirty="0"/>
              <a:t>Discussants believed that green open access articles have identical credibility as formally published ones, because they have already been through peer-review &amp; are accepted for publication.  </a:t>
            </a:r>
          </a:p>
          <a:p>
            <a:endParaRPr lang="en-US" baseline="0" dirty="0"/>
          </a:p>
          <a:p>
            <a:r>
              <a:rPr lang="en-US" baseline="0" dirty="0"/>
              <a:t>Some journals have “embargo” policies, preventing accepted manuscripts  from being uploaded to an institutional website for widespread availability outside the institution.  Typical embargo periods are 12-24 months after final publication of the article.</a:t>
            </a:r>
            <a:endParaRPr lang="en-US" dirty="0"/>
          </a:p>
        </p:txBody>
      </p:sp>
      <p:sp>
        <p:nvSpPr>
          <p:cNvPr id="4" name="Slide Number Placeholder 3"/>
          <p:cNvSpPr>
            <a:spLocks noGrp="1"/>
          </p:cNvSpPr>
          <p:nvPr>
            <p:ph type="sldNum" sz="quarter" idx="10"/>
          </p:nvPr>
        </p:nvSpPr>
        <p:spPr/>
        <p:txBody>
          <a:bodyPr/>
          <a:lstStyle/>
          <a:p>
            <a:fld id="{97CEFD1F-828C-416B-81BC-D1079A34E590}" type="slidenum">
              <a:rPr lang="en-US" smtClean="0"/>
              <a:t>9</a:t>
            </a:fld>
            <a:endParaRPr lang="en-US" dirty="0"/>
          </a:p>
        </p:txBody>
      </p:sp>
    </p:spTree>
    <p:extLst>
      <p:ext uri="{BB962C8B-B14F-4D97-AF65-F5344CB8AC3E}">
        <p14:creationId xmlns:p14="http://schemas.microsoft.com/office/powerpoint/2010/main" val="12791665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5562600"/>
            <a:ext cx="7772400" cy="609600"/>
          </a:xfrm>
        </p:spPr>
        <p:txBody>
          <a:bodyPr/>
          <a:lstStyle>
            <a:lvl1pPr>
              <a:defRPr sz="2100">
                <a:solidFill>
                  <a:schemeClr val="tx1"/>
                </a:solidFill>
              </a:defRPr>
            </a:lvl1pPr>
          </a:lstStyle>
          <a:p>
            <a:pPr lvl="0"/>
            <a:r>
              <a:rPr lang="en-US" altLang="en-US" noProof="0"/>
              <a:t>Click to edit Master title style</a:t>
            </a:r>
          </a:p>
        </p:txBody>
      </p:sp>
      <p:sp>
        <p:nvSpPr>
          <p:cNvPr id="3075" name="Rectangle 3"/>
          <p:cNvSpPr>
            <a:spLocks noGrp="1" noChangeArrowheads="1"/>
          </p:cNvSpPr>
          <p:nvPr>
            <p:ph type="subTitle" idx="1"/>
          </p:nvPr>
        </p:nvSpPr>
        <p:spPr>
          <a:xfrm>
            <a:off x="0" y="6172200"/>
            <a:ext cx="7467600" cy="381000"/>
          </a:xfrm>
        </p:spPr>
        <p:txBody>
          <a:bodyPr/>
          <a:lstStyle>
            <a:lvl1pPr marL="0" indent="0">
              <a:buFontTx/>
              <a:buNone/>
              <a:defRPr sz="1500" b="1">
                <a:solidFill>
                  <a:schemeClr val="tx1"/>
                </a:solidFill>
              </a:defRPr>
            </a:lvl1pPr>
          </a:lstStyle>
          <a:p>
            <a:pPr lvl="0"/>
            <a:r>
              <a:rPr lang="en-US" altLang="en-US" noProof="0"/>
              <a:t>Click to edit Master subtitle style</a:t>
            </a:r>
          </a:p>
        </p:txBody>
      </p:sp>
      <p:sp>
        <p:nvSpPr>
          <p:cNvPr id="3076" name="Rectangle 4"/>
          <p:cNvSpPr>
            <a:spLocks noGrp="1" noChangeArrowheads="1"/>
          </p:cNvSpPr>
          <p:nvPr>
            <p:ph type="dt" sz="half" idx="2"/>
          </p:nvPr>
        </p:nvSpPr>
        <p:spPr>
          <a:xfrm>
            <a:off x="457200" y="6629400"/>
            <a:ext cx="2133600" cy="228600"/>
          </a:xfrm>
        </p:spPr>
        <p:txBody>
          <a:bodyPr/>
          <a:lstStyle>
            <a:lvl1pPr>
              <a:defRPr/>
            </a:lvl1pPr>
          </a:lstStyle>
          <a:p>
            <a:fld id="{6626AD61-C7F1-48F3-A8EB-26FFAA0811F7}" type="datetimeFigureOut">
              <a:rPr lang="en-US" smtClean="0"/>
              <a:t>11/10/2017</a:t>
            </a:fld>
            <a:endParaRPr lang="en-US" dirty="0"/>
          </a:p>
        </p:txBody>
      </p:sp>
      <p:sp>
        <p:nvSpPr>
          <p:cNvPr id="3077" name="Rectangle 5"/>
          <p:cNvSpPr>
            <a:spLocks noGrp="1" noChangeArrowheads="1"/>
          </p:cNvSpPr>
          <p:nvPr>
            <p:ph type="ftr" sz="quarter" idx="3"/>
          </p:nvPr>
        </p:nvSpPr>
        <p:spPr>
          <a:xfrm>
            <a:off x="3124200" y="6629400"/>
            <a:ext cx="2895600" cy="228600"/>
          </a:xfrm>
        </p:spPr>
        <p:txBody>
          <a:bodyPr/>
          <a:lstStyle>
            <a:lvl1pPr>
              <a:defRPr/>
            </a:lvl1pPr>
          </a:lstStyle>
          <a:p>
            <a:endParaRPr lang="en-US" dirty="0"/>
          </a:p>
        </p:txBody>
      </p:sp>
      <p:sp>
        <p:nvSpPr>
          <p:cNvPr id="3078" name="Rectangle 6"/>
          <p:cNvSpPr>
            <a:spLocks noGrp="1" noChangeArrowheads="1"/>
          </p:cNvSpPr>
          <p:nvPr>
            <p:ph type="sldNum" sz="quarter" idx="4"/>
          </p:nvPr>
        </p:nvSpPr>
        <p:spPr>
          <a:xfrm>
            <a:off x="6629400" y="6629400"/>
            <a:ext cx="2133600" cy="228600"/>
          </a:xfrm>
        </p:spPr>
        <p:txBody>
          <a:bodyPr/>
          <a:lstStyle>
            <a:lvl1pPr>
              <a:defRPr/>
            </a:lvl1pPr>
          </a:lstStyle>
          <a:p>
            <a:fld id="{72D62255-D8E2-4101-BE9A-B114BAB00086}" type="slidenum">
              <a:rPr lang="en-US" smtClean="0"/>
              <a:t>‹#›</a:t>
            </a:fld>
            <a:endParaRPr lang="en-US" dirty="0"/>
          </a:p>
        </p:txBody>
      </p:sp>
    </p:spTree>
    <p:extLst>
      <p:ext uri="{BB962C8B-B14F-4D97-AF65-F5344CB8AC3E}">
        <p14:creationId xmlns:p14="http://schemas.microsoft.com/office/powerpoint/2010/main" val="1343771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6626AD61-C7F1-48F3-A8EB-26FFAA0811F7}" type="datetimeFigureOut">
              <a:rPr lang="en-US" smtClean="0"/>
              <a:t>11/10/2017</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72D62255-D8E2-4101-BE9A-B114BAB00086}" type="slidenum">
              <a:rPr lang="en-US" smtClean="0"/>
              <a:t>‹#›</a:t>
            </a:fld>
            <a:endParaRPr lang="en-US" dirty="0"/>
          </a:p>
        </p:txBody>
      </p:sp>
    </p:spTree>
    <p:extLst>
      <p:ext uri="{BB962C8B-B14F-4D97-AF65-F5344CB8AC3E}">
        <p14:creationId xmlns:p14="http://schemas.microsoft.com/office/powerpoint/2010/main" val="236752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28600"/>
            <a:ext cx="175260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828800" y="228600"/>
            <a:ext cx="5105400" cy="59436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6626AD61-C7F1-48F3-A8EB-26FFAA0811F7}" type="datetimeFigureOut">
              <a:rPr lang="en-US" smtClean="0"/>
              <a:t>11/10/2017</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72D62255-D8E2-4101-BE9A-B114BAB00086}" type="slidenum">
              <a:rPr lang="en-US" smtClean="0"/>
              <a:t>‹#›</a:t>
            </a:fld>
            <a:endParaRPr lang="en-US" dirty="0"/>
          </a:p>
        </p:txBody>
      </p:sp>
    </p:spTree>
    <p:extLst>
      <p:ext uri="{BB962C8B-B14F-4D97-AF65-F5344CB8AC3E}">
        <p14:creationId xmlns:p14="http://schemas.microsoft.com/office/powerpoint/2010/main" val="3816383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solidFill>
                  <a:schemeClr val="accent6">
                    <a:lumMod val="75000"/>
                  </a:schemeClr>
                </a:solidFill>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a:xfrm>
            <a:off x="1828800" y="1029586"/>
            <a:ext cx="7010400" cy="5105400"/>
          </a:xfrm>
          <a:noFill/>
        </p:spPr>
        <p:txBody>
          <a:bodyPr/>
          <a:lstStyle>
            <a:lvl1pPr marL="342900" indent="-342900">
              <a:buFontTx/>
              <a:buBlip>
                <a:blip r:embed="rId2"/>
              </a:buBlip>
              <a:defRPr sz="2400" baseline="0">
                <a:latin typeface="Calibri" panose="020F0502020204030204" pitchFamily="34" charset="0"/>
                <a:cs typeface="Calibri" panose="020F0502020204030204" pitchFamily="34" charset="0"/>
              </a:defRPr>
            </a:lvl1pPr>
            <a:lvl2pPr>
              <a:defRPr sz="2200" baseline="0">
                <a:latin typeface="Calibri" panose="020F0502020204030204" pitchFamily="34" charset="0"/>
                <a:cs typeface="Calibri" panose="020F0502020204030204" pitchFamily="34" charset="0"/>
              </a:defRPr>
            </a:lvl2pPr>
            <a:lvl3pPr>
              <a:defRPr sz="1800">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67832" y="6245225"/>
            <a:ext cx="2133600" cy="476250"/>
          </a:xfrm>
        </p:spPr>
        <p:txBody>
          <a:bodyPr/>
          <a:lstStyle>
            <a:lvl1pPr>
              <a:defRPr>
                <a:solidFill>
                  <a:schemeClr val="accent4">
                    <a:lumMod val="50000"/>
                  </a:schemeClr>
                </a:solidFill>
              </a:defRPr>
            </a:lvl1pPr>
          </a:lstStyle>
          <a:p>
            <a:r>
              <a:rPr lang="en-US" dirty="0"/>
              <a:t>RIch Guldin</a:t>
            </a:r>
          </a:p>
          <a:p>
            <a:r>
              <a:rPr lang="en-US" dirty="0"/>
              <a:t>Senior Research Fellow, SAF</a:t>
            </a:r>
          </a:p>
        </p:txBody>
      </p:sp>
      <p:sp>
        <p:nvSpPr>
          <p:cNvPr id="5" name="Footer Placeholder 4"/>
          <p:cNvSpPr>
            <a:spLocks noGrp="1"/>
          </p:cNvSpPr>
          <p:nvPr>
            <p:ph type="ftr" sz="quarter" idx="11"/>
          </p:nvPr>
        </p:nvSpPr>
        <p:spPr>
          <a:xfrm>
            <a:off x="3124201" y="6245225"/>
            <a:ext cx="3218411" cy="476250"/>
          </a:xfrm>
        </p:spPr>
        <p:txBody>
          <a:bodyPr/>
          <a:lstStyle>
            <a:lvl1pPr>
              <a:defRPr>
                <a:solidFill>
                  <a:schemeClr val="accent4">
                    <a:lumMod val="50000"/>
                  </a:schemeClr>
                </a:solidFill>
              </a:defRPr>
            </a:lvl1pPr>
          </a:lstStyle>
          <a:p>
            <a:r>
              <a:rPr lang="en-US" dirty="0"/>
              <a:t>2017 SAF Annual Convention - Albuquerque, NM</a:t>
            </a:r>
          </a:p>
          <a:p>
            <a:r>
              <a:rPr lang="en-US" dirty="0"/>
              <a:t>17 Nov 2017  </a:t>
            </a:r>
          </a:p>
        </p:txBody>
      </p:sp>
      <p:sp>
        <p:nvSpPr>
          <p:cNvPr id="6" name="Slide Number Placeholder 5"/>
          <p:cNvSpPr>
            <a:spLocks noGrp="1"/>
          </p:cNvSpPr>
          <p:nvPr>
            <p:ph type="sldNum" sz="quarter" idx="12"/>
          </p:nvPr>
        </p:nvSpPr>
        <p:spPr/>
        <p:txBody>
          <a:bodyPr/>
          <a:lstStyle>
            <a:lvl1pPr>
              <a:defRPr>
                <a:solidFill>
                  <a:schemeClr val="accent4">
                    <a:lumMod val="50000"/>
                  </a:schemeClr>
                </a:solidFill>
              </a:defRPr>
            </a:lvl1pPr>
          </a:lstStyle>
          <a:p>
            <a:r>
              <a:rPr lang="en-US" dirty="0"/>
              <a:t>Slide </a:t>
            </a:r>
            <a:fld id="{72D62255-D8E2-4101-BE9A-B114BAB00086}" type="slidenum">
              <a:rPr lang="en-US" smtClean="0"/>
              <a:pPr/>
              <a:t>‹#›</a:t>
            </a:fld>
            <a:endParaRPr lang="en-US" dirty="0"/>
          </a:p>
        </p:txBody>
      </p:sp>
    </p:spTree>
    <p:extLst>
      <p:ext uri="{BB962C8B-B14F-4D97-AF65-F5344CB8AC3E}">
        <p14:creationId xmlns:p14="http://schemas.microsoft.com/office/powerpoint/2010/main" val="2687213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2"/>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7"/>
            <a:ext cx="7886700" cy="1500187"/>
          </a:xfr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fld id="{6626AD61-C7F1-48F3-A8EB-26FFAA0811F7}" type="datetimeFigureOut">
              <a:rPr lang="en-US" smtClean="0"/>
              <a:t>11/10/2017</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72D62255-D8E2-4101-BE9A-B114BAB00086}" type="slidenum">
              <a:rPr lang="en-US" smtClean="0"/>
              <a:t>‹#›</a:t>
            </a:fld>
            <a:endParaRPr lang="en-US" dirty="0"/>
          </a:p>
        </p:txBody>
      </p:sp>
    </p:spTree>
    <p:extLst>
      <p:ext uri="{BB962C8B-B14F-4D97-AF65-F5344CB8AC3E}">
        <p14:creationId xmlns:p14="http://schemas.microsoft.com/office/powerpoint/2010/main" val="267968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828800" y="1066800"/>
            <a:ext cx="3429000" cy="5105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10200" y="1066800"/>
            <a:ext cx="3429000" cy="5105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6626AD61-C7F1-48F3-A8EB-26FFAA0811F7}" type="datetimeFigureOut">
              <a:rPr lang="en-US" smtClean="0"/>
              <a:t>11/10/2017</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72D62255-D8E2-4101-BE9A-B114BAB00086}" type="slidenum">
              <a:rPr lang="en-US" smtClean="0"/>
              <a:t>‹#›</a:t>
            </a:fld>
            <a:endParaRPr lang="en-US" dirty="0"/>
          </a:p>
        </p:txBody>
      </p:sp>
    </p:spTree>
    <p:extLst>
      <p:ext uri="{BB962C8B-B14F-4D97-AF65-F5344CB8AC3E}">
        <p14:creationId xmlns:p14="http://schemas.microsoft.com/office/powerpoint/2010/main" val="4150852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9"/>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9" y="1681163"/>
            <a:ext cx="386873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30239"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6626AD61-C7F1-48F3-A8EB-26FFAA0811F7}" type="datetimeFigureOut">
              <a:rPr lang="en-US" smtClean="0"/>
              <a:t>11/10/2017</a:t>
            </a:fld>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72D62255-D8E2-4101-BE9A-B114BAB00086}" type="slidenum">
              <a:rPr lang="en-US" smtClean="0"/>
              <a:t>‹#›</a:t>
            </a:fld>
            <a:endParaRPr lang="en-US" dirty="0"/>
          </a:p>
        </p:txBody>
      </p:sp>
    </p:spTree>
    <p:extLst>
      <p:ext uri="{BB962C8B-B14F-4D97-AF65-F5344CB8AC3E}">
        <p14:creationId xmlns:p14="http://schemas.microsoft.com/office/powerpoint/2010/main" val="3790950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6626AD61-C7F1-48F3-A8EB-26FFAA0811F7}" type="datetimeFigureOut">
              <a:rPr lang="en-US" smtClean="0"/>
              <a:t>11/10/2017</a:t>
            </a:fld>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72D62255-D8E2-4101-BE9A-B114BAB00086}" type="slidenum">
              <a:rPr lang="en-US" smtClean="0"/>
              <a:t>‹#›</a:t>
            </a:fld>
            <a:endParaRPr lang="en-US" dirty="0"/>
          </a:p>
        </p:txBody>
      </p:sp>
    </p:spTree>
    <p:extLst>
      <p:ext uri="{BB962C8B-B14F-4D97-AF65-F5344CB8AC3E}">
        <p14:creationId xmlns:p14="http://schemas.microsoft.com/office/powerpoint/2010/main" val="3419225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6626AD61-C7F1-48F3-A8EB-26FFAA0811F7}" type="datetimeFigureOut">
              <a:rPr lang="en-US" smtClean="0"/>
              <a:t>11/10/2017</a:t>
            </a:fld>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72D62255-D8E2-4101-BE9A-B114BAB00086}" type="slidenum">
              <a:rPr lang="en-US" smtClean="0"/>
              <a:t>‹#›</a:t>
            </a:fld>
            <a:endParaRPr lang="en-US" dirty="0"/>
          </a:p>
        </p:txBody>
      </p:sp>
    </p:spTree>
    <p:extLst>
      <p:ext uri="{BB962C8B-B14F-4D97-AF65-F5344CB8AC3E}">
        <p14:creationId xmlns:p14="http://schemas.microsoft.com/office/powerpoint/2010/main" val="894718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40" y="457200"/>
            <a:ext cx="2949575"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788" y="987429"/>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40" y="2057400"/>
            <a:ext cx="2949575"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6626AD61-C7F1-48F3-A8EB-26FFAA0811F7}" type="datetimeFigureOut">
              <a:rPr lang="en-US" smtClean="0"/>
              <a:t>11/10/2017</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72D62255-D8E2-4101-BE9A-B114BAB00086}" type="slidenum">
              <a:rPr lang="en-US" smtClean="0"/>
              <a:t>‹#›</a:t>
            </a:fld>
            <a:endParaRPr lang="en-US" dirty="0"/>
          </a:p>
        </p:txBody>
      </p:sp>
    </p:spTree>
    <p:extLst>
      <p:ext uri="{BB962C8B-B14F-4D97-AF65-F5344CB8AC3E}">
        <p14:creationId xmlns:p14="http://schemas.microsoft.com/office/powerpoint/2010/main" val="2541854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40" y="457200"/>
            <a:ext cx="2949575"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788" y="987429"/>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630240" y="2057400"/>
            <a:ext cx="2949575"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6626AD61-C7F1-48F3-A8EB-26FFAA0811F7}" type="datetimeFigureOut">
              <a:rPr lang="en-US" smtClean="0"/>
              <a:t>11/10/2017</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72D62255-D8E2-4101-BE9A-B114BAB00086}" type="slidenum">
              <a:rPr lang="en-US" smtClean="0"/>
              <a:t>‹#›</a:t>
            </a:fld>
            <a:endParaRPr lang="en-US" dirty="0"/>
          </a:p>
        </p:txBody>
      </p:sp>
    </p:spTree>
    <p:extLst>
      <p:ext uri="{BB962C8B-B14F-4D97-AF65-F5344CB8AC3E}">
        <p14:creationId xmlns:p14="http://schemas.microsoft.com/office/powerpoint/2010/main" val="3090946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05000" y="228600"/>
            <a:ext cx="6934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828800" y="1066800"/>
            <a:ext cx="70104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50">
                <a:latin typeface="+mn-lt"/>
              </a:defRPr>
            </a:lvl1pPr>
          </a:lstStyle>
          <a:p>
            <a:fld id="{6626AD61-C7F1-48F3-A8EB-26FFAA0811F7}" type="datetimeFigureOut">
              <a:rPr lang="en-US" smtClean="0"/>
              <a:t>11/10/2017</a:t>
            </a:fld>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50">
                <a:latin typeface="+mn-lt"/>
              </a:defRPr>
            </a:lvl1pPr>
          </a:lstStyle>
          <a:p>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50">
                <a:latin typeface="+mn-lt"/>
              </a:defRPr>
            </a:lvl1pPr>
          </a:lstStyle>
          <a:p>
            <a:fld id="{72D62255-D8E2-4101-BE9A-B114BAB00086}" type="slidenum">
              <a:rPr lang="en-US" smtClean="0"/>
              <a:t>‹#›</a:t>
            </a:fld>
            <a:endParaRPr lang="en-US" dirty="0"/>
          </a:p>
        </p:txBody>
      </p:sp>
    </p:spTree>
    <p:extLst>
      <p:ext uri="{BB962C8B-B14F-4D97-AF65-F5344CB8AC3E}">
        <p14:creationId xmlns:p14="http://schemas.microsoft.com/office/powerpoint/2010/main" val="2013695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2700" b="1" kern="1200">
          <a:solidFill>
            <a:srgbClr val="422100"/>
          </a:solidFill>
          <a:latin typeface="+mj-lt"/>
          <a:ea typeface="+mj-ea"/>
          <a:cs typeface="+mj-cs"/>
        </a:defRPr>
      </a:lvl1pPr>
      <a:lvl2pPr algn="l" rtl="0" eaLnBrk="1" fontAlgn="base" hangingPunct="1">
        <a:spcBef>
          <a:spcPct val="0"/>
        </a:spcBef>
        <a:spcAft>
          <a:spcPct val="0"/>
        </a:spcAft>
        <a:defRPr sz="2700" b="1">
          <a:solidFill>
            <a:srgbClr val="422100"/>
          </a:solidFill>
          <a:latin typeface="Arial" panose="020B0604020202020204" pitchFamily="34" charset="0"/>
        </a:defRPr>
      </a:lvl2pPr>
      <a:lvl3pPr algn="l" rtl="0" eaLnBrk="1" fontAlgn="base" hangingPunct="1">
        <a:spcBef>
          <a:spcPct val="0"/>
        </a:spcBef>
        <a:spcAft>
          <a:spcPct val="0"/>
        </a:spcAft>
        <a:defRPr sz="2700" b="1">
          <a:solidFill>
            <a:srgbClr val="422100"/>
          </a:solidFill>
          <a:latin typeface="Arial" panose="020B0604020202020204" pitchFamily="34" charset="0"/>
        </a:defRPr>
      </a:lvl3pPr>
      <a:lvl4pPr algn="l" rtl="0" eaLnBrk="1" fontAlgn="base" hangingPunct="1">
        <a:spcBef>
          <a:spcPct val="0"/>
        </a:spcBef>
        <a:spcAft>
          <a:spcPct val="0"/>
        </a:spcAft>
        <a:defRPr sz="2700" b="1">
          <a:solidFill>
            <a:srgbClr val="422100"/>
          </a:solidFill>
          <a:latin typeface="Arial" panose="020B0604020202020204" pitchFamily="34" charset="0"/>
        </a:defRPr>
      </a:lvl4pPr>
      <a:lvl5pPr algn="l" rtl="0" eaLnBrk="1" fontAlgn="base" hangingPunct="1">
        <a:spcBef>
          <a:spcPct val="0"/>
        </a:spcBef>
        <a:spcAft>
          <a:spcPct val="0"/>
        </a:spcAft>
        <a:defRPr sz="2700" b="1">
          <a:solidFill>
            <a:srgbClr val="422100"/>
          </a:solidFill>
          <a:latin typeface="Arial" panose="020B0604020202020204" pitchFamily="34" charset="0"/>
        </a:defRPr>
      </a:lvl5pPr>
      <a:lvl6pPr marL="342900" algn="l" rtl="0" eaLnBrk="1" fontAlgn="base" hangingPunct="1">
        <a:spcBef>
          <a:spcPct val="0"/>
        </a:spcBef>
        <a:spcAft>
          <a:spcPct val="0"/>
        </a:spcAft>
        <a:defRPr sz="2700" b="1">
          <a:solidFill>
            <a:srgbClr val="422100"/>
          </a:solidFill>
          <a:latin typeface="Arial" panose="020B0604020202020204" pitchFamily="34" charset="0"/>
        </a:defRPr>
      </a:lvl6pPr>
      <a:lvl7pPr marL="685800" algn="l" rtl="0" eaLnBrk="1" fontAlgn="base" hangingPunct="1">
        <a:spcBef>
          <a:spcPct val="0"/>
        </a:spcBef>
        <a:spcAft>
          <a:spcPct val="0"/>
        </a:spcAft>
        <a:defRPr sz="2700" b="1">
          <a:solidFill>
            <a:srgbClr val="422100"/>
          </a:solidFill>
          <a:latin typeface="Arial" panose="020B0604020202020204" pitchFamily="34" charset="0"/>
        </a:defRPr>
      </a:lvl7pPr>
      <a:lvl8pPr marL="1028700" algn="l" rtl="0" eaLnBrk="1" fontAlgn="base" hangingPunct="1">
        <a:spcBef>
          <a:spcPct val="0"/>
        </a:spcBef>
        <a:spcAft>
          <a:spcPct val="0"/>
        </a:spcAft>
        <a:defRPr sz="2700" b="1">
          <a:solidFill>
            <a:srgbClr val="422100"/>
          </a:solidFill>
          <a:latin typeface="Arial" panose="020B0604020202020204" pitchFamily="34" charset="0"/>
        </a:defRPr>
      </a:lvl8pPr>
      <a:lvl9pPr marL="1371600" algn="l" rtl="0" eaLnBrk="1" fontAlgn="base" hangingPunct="1">
        <a:spcBef>
          <a:spcPct val="0"/>
        </a:spcBef>
        <a:spcAft>
          <a:spcPct val="0"/>
        </a:spcAft>
        <a:defRPr sz="2700" b="1">
          <a:solidFill>
            <a:srgbClr val="422100"/>
          </a:solidFill>
          <a:latin typeface="Arial" panose="020B0604020202020204" pitchFamily="34" charset="0"/>
        </a:defRPr>
      </a:lvl9pPr>
    </p:titleStyle>
    <p:bodyStyle>
      <a:lvl1pPr marL="257175" indent="-257175" algn="l" rtl="0" eaLnBrk="1" fontAlgn="base" hangingPunct="1">
        <a:spcBef>
          <a:spcPct val="20000"/>
        </a:spcBef>
        <a:spcAft>
          <a:spcPct val="0"/>
        </a:spcAft>
        <a:buChar char="•"/>
        <a:defRPr sz="2400" kern="1200">
          <a:solidFill>
            <a:srgbClr val="2B2A00"/>
          </a:solidFill>
          <a:latin typeface="+mn-lt"/>
          <a:ea typeface="+mn-ea"/>
          <a:cs typeface="+mn-cs"/>
        </a:defRPr>
      </a:lvl1pPr>
      <a:lvl2pPr marL="557213" indent="-214313" algn="l" rtl="0" eaLnBrk="1" fontAlgn="base" hangingPunct="1">
        <a:spcBef>
          <a:spcPct val="20000"/>
        </a:spcBef>
        <a:spcAft>
          <a:spcPct val="0"/>
        </a:spcAft>
        <a:buChar char="–"/>
        <a:defRPr sz="2100" kern="1200">
          <a:solidFill>
            <a:srgbClr val="2B2A00"/>
          </a:solidFill>
          <a:latin typeface="+mn-lt"/>
          <a:ea typeface="+mn-ea"/>
          <a:cs typeface="+mn-cs"/>
        </a:defRPr>
      </a:lvl2pPr>
      <a:lvl3pPr marL="857250" indent="-171450" algn="l" rtl="0" eaLnBrk="1" fontAlgn="base" hangingPunct="1">
        <a:spcBef>
          <a:spcPct val="20000"/>
        </a:spcBef>
        <a:spcAft>
          <a:spcPct val="0"/>
        </a:spcAft>
        <a:buChar char="•"/>
        <a:defRPr sz="1800" kern="1200">
          <a:solidFill>
            <a:srgbClr val="2B2A00"/>
          </a:solidFill>
          <a:latin typeface="+mn-lt"/>
          <a:ea typeface="+mn-ea"/>
          <a:cs typeface="+mn-cs"/>
        </a:defRPr>
      </a:lvl3pPr>
      <a:lvl4pPr marL="1200150" indent="-171450" algn="l" rtl="0" eaLnBrk="1" fontAlgn="base" hangingPunct="1">
        <a:spcBef>
          <a:spcPct val="20000"/>
        </a:spcBef>
        <a:spcAft>
          <a:spcPct val="0"/>
        </a:spcAft>
        <a:buChar char="–"/>
        <a:defRPr sz="1500" kern="1200">
          <a:solidFill>
            <a:srgbClr val="2B2A00"/>
          </a:solidFill>
          <a:latin typeface="+mn-lt"/>
          <a:ea typeface="+mn-ea"/>
          <a:cs typeface="+mn-cs"/>
        </a:defRPr>
      </a:lvl4pPr>
      <a:lvl5pPr marL="1543050" indent="-171450" algn="l" rtl="0" eaLnBrk="1" fontAlgn="base" hangingPunct="1">
        <a:spcBef>
          <a:spcPct val="20000"/>
        </a:spcBef>
        <a:spcAft>
          <a:spcPct val="0"/>
        </a:spcAft>
        <a:buChar char="»"/>
        <a:defRPr sz="1500" kern="1200">
          <a:solidFill>
            <a:srgbClr val="2B2A00"/>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6113" y="5324254"/>
            <a:ext cx="8258515" cy="1533746"/>
          </a:xfrm>
          <a:gradFill>
            <a:gsLst>
              <a:gs pos="0">
                <a:schemeClr val="accent6">
                  <a:lumMod val="20000"/>
                  <a:lumOff val="80000"/>
                </a:schemeClr>
              </a:gs>
              <a:gs pos="100000">
                <a:schemeClr val="accent6">
                  <a:alpha val="50000"/>
                  <a:lumMod val="75000"/>
                  <a:lumOff val="25000"/>
                </a:schemeClr>
              </a:gs>
            </a:gsLst>
            <a:lin ang="5400000" scaled="1"/>
          </a:gradFill>
        </p:spPr>
        <p:txBody>
          <a:bodyPr/>
          <a:lstStyle/>
          <a:p>
            <a:pPr algn="ctr"/>
            <a:r>
              <a:rPr lang="en-US" sz="2800" dirty="0">
                <a:solidFill>
                  <a:schemeClr val="accent2">
                    <a:lumMod val="50000"/>
                  </a:schemeClr>
                </a:solidFill>
              </a:rPr>
              <a:t>How Do Today’s Professionals Prefer to </a:t>
            </a:r>
            <a:br>
              <a:rPr lang="en-US" sz="2800" dirty="0">
                <a:solidFill>
                  <a:schemeClr val="accent2">
                    <a:lumMod val="50000"/>
                  </a:schemeClr>
                </a:solidFill>
              </a:rPr>
            </a:br>
            <a:r>
              <a:rPr lang="en-US" sz="2800" dirty="0">
                <a:solidFill>
                  <a:schemeClr val="accent2">
                    <a:lumMod val="50000"/>
                  </a:schemeClr>
                </a:solidFill>
              </a:rPr>
              <a:t>Search for &amp; Find the Science they Need?</a:t>
            </a:r>
            <a:br>
              <a:rPr lang="en-US" sz="2800" dirty="0">
                <a:solidFill>
                  <a:schemeClr val="accent2">
                    <a:lumMod val="50000"/>
                  </a:schemeClr>
                </a:solidFill>
              </a:rPr>
            </a:br>
            <a:r>
              <a:rPr lang="en-US" sz="2800" dirty="0">
                <a:solidFill>
                  <a:schemeClr val="accent2">
                    <a:lumMod val="50000"/>
                  </a:schemeClr>
                </a:solidFill>
              </a:rPr>
              <a:t>RIch Guldin &amp; John  Barnwell</a:t>
            </a:r>
          </a:p>
        </p:txBody>
      </p:sp>
    </p:spTree>
    <p:extLst>
      <p:ext uri="{BB962C8B-B14F-4D97-AF65-F5344CB8AC3E}">
        <p14:creationId xmlns:p14="http://schemas.microsoft.com/office/powerpoint/2010/main" val="4051596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Articles in Scientific Journals</a:t>
            </a:r>
          </a:p>
        </p:txBody>
      </p:sp>
      <p:sp>
        <p:nvSpPr>
          <p:cNvPr id="3" name="Content Placeholder 2"/>
          <p:cNvSpPr>
            <a:spLocks noGrp="1"/>
          </p:cNvSpPr>
          <p:nvPr>
            <p:ph idx="1"/>
          </p:nvPr>
        </p:nvSpPr>
        <p:spPr/>
        <p:txBody>
          <a:bodyPr/>
          <a:lstStyle/>
          <a:p>
            <a:r>
              <a:rPr lang="en-US" dirty="0"/>
              <a:t>Some discussants later in their careers admitted that they’ve lost the ability to read scientific journal articles.</a:t>
            </a:r>
          </a:p>
          <a:p>
            <a:pPr lvl="1"/>
            <a:r>
              <a:rPr lang="en-US" sz="2150" dirty="0"/>
              <a:t>Press of business often doesn’t allow the quiet time needed for the deep thinking needed to read science effectively</a:t>
            </a:r>
          </a:p>
          <a:p>
            <a:r>
              <a:rPr lang="en-US" dirty="0"/>
              <a:t>Professionals later in their careers use on-line searches more to find out what scientists &amp; institutions are doing research rather than to read their scientific articles</a:t>
            </a:r>
          </a:p>
          <a:p>
            <a:pPr lvl="1"/>
            <a:r>
              <a:rPr lang="en-US" sz="2150" dirty="0"/>
              <a:t>After finding an interesting abstract, then search for the scientist’s email address or telephone number</a:t>
            </a:r>
          </a:p>
          <a:p>
            <a:pPr lvl="1"/>
            <a:r>
              <a:rPr lang="en-US" sz="2150" dirty="0"/>
              <a:t>Get a verbal explanation of the findings—their meaning &amp; significance for the particular problem at hand</a:t>
            </a:r>
          </a:p>
          <a:p>
            <a:pPr marL="342900" lvl="1" indent="0">
              <a:buNone/>
            </a:pPr>
            <a:endParaRPr lang="en-US" dirty="0"/>
          </a:p>
        </p:txBody>
      </p:sp>
    </p:spTree>
    <p:extLst>
      <p:ext uri="{BB962C8B-B14F-4D97-AF65-F5344CB8AC3E}">
        <p14:creationId xmlns:p14="http://schemas.microsoft.com/office/powerpoint/2010/main" val="575494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Attending Scientific Meetings &amp; Workshops</a:t>
            </a:r>
          </a:p>
        </p:txBody>
      </p:sp>
      <p:sp>
        <p:nvSpPr>
          <p:cNvPr id="3" name="Content Placeholder 2"/>
          <p:cNvSpPr>
            <a:spLocks noGrp="1"/>
          </p:cNvSpPr>
          <p:nvPr>
            <p:ph idx="1"/>
          </p:nvPr>
        </p:nvSpPr>
        <p:spPr/>
        <p:txBody>
          <a:bodyPr/>
          <a:lstStyle/>
          <a:p>
            <a:r>
              <a:rPr lang="en-US" dirty="0"/>
              <a:t>Attending conferences and workshops was the preferred approaches to find new science for professionals later in their careers</a:t>
            </a:r>
          </a:p>
          <a:p>
            <a:pPr lvl="1"/>
            <a:r>
              <a:rPr lang="en-US" dirty="0"/>
              <a:t>Verbal presentations make science easier to absorb</a:t>
            </a:r>
          </a:p>
          <a:p>
            <a:pPr lvl="1"/>
            <a:r>
              <a:rPr lang="en-US" dirty="0"/>
              <a:t>Opportunities for discussion during the session or afterwards—with researcher and with one’s network</a:t>
            </a:r>
          </a:p>
          <a:p>
            <a:pPr lvl="1"/>
            <a:endParaRPr lang="en-US" dirty="0"/>
          </a:p>
          <a:p>
            <a:r>
              <a:rPr lang="en-US" dirty="0"/>
              <a:t>Fresh scientific findings get shared earlier &amp; faster at meetings &amp; workshops than waiting for publication in a journal</a:t>
            </a:r>
          </a:p>
          <a:p>
            <a:pPr lvl="1"/>
            <a:r>
              <a:rPr lang="en-US" dirty="0"/>
              <a:t>Time to peer-review manuscripts, publish accepted papers delays science dissemination.  If a journal has an embargo or pay-per-view policy, delay worsens.  </a:t>
            </a:r>
          </a:p>
          <a:p>
            <a:pPr lvl="1"/>
            <a:endParaRPr lang="en-US" dirty="0"/>
          </a:p>
          <a:p>
            <a:endParaRPr lang="en-US" dirty="0"/>
          </a:p>
        </p:txBody>
      </p:sp>
    </p:spTree>
    <p:extLst>
      <p:ext uri="{BB962C8B-B14F-4D97-AF65-F5344CB8AC3E}">
        <p14:creationId xmlns:p14="http://schemas.microsoft.com/office/powerpoint/2010/main" val="2633887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4999" y="228600"/>
            <a:ext cx="7095877" cy="609600"/>
          </a:xfrm>
        </p:spPr>
        <p:txBody>
          <a:bodyPr/>
          <a:lstStyle/>
          <a:p>
            <a:r>
              <a:rPr lang="en-US" dirty="0"/>
              <a:t>Contacting Scientists &amp; Reading e-Newsletters</a:t>
            </a:r>
          </a:p>
        </p:txBody>
      </p:sp>
      <p:sp>
        <p:nvSpPr>
          <p:cNvPr id="3" name="Content Placeholder 2"/>
          <p:cNvSpPr>
            <a:spLocks noGrp="1"/>
          </p:cNvSpPr>
          <p:nvPr>
            <p:ph idx="1"/>
          </p:nvPr>
        </p:nvSpPr>
        <p:spPr/>
        <p:txBody>
          <a:bodyPr/>
          <a:lstStyle/>
          <a:p>
            <a:r>
              <a:rPr lang="en-US" dirty="0"/>
              <a:t>Professionals later in their careers or higher-up in an organization prefer to either:</a:t>
            </a:r>
          </a:p>
          <a:p>
            <a:pPr lvl="1"/>
            <a:r>
              <a:rPr lang="en-US" sz="2150" dirty="0"/>
              <a:t>Contact others in their personal networks for advice</a:t>
            </a:r>
          </a:p>
          <a:p>
            <a:pPr lvl="1"/>
            <a:r>
              <a:rPr lang="en-US" sz="2150" dirty="0"/>
              <a:t>Contact researchers directly to discuss their findings</a:t>
            </a:r>
          </a:p>
          <a:p>
            <a:r>
              <a:rPr lang="en-US" dirty="0"/>
              <a:t>Professionals high up in public agencies or NGOs won’t hesitate to contact researchers directly; but private landowners rarely will</a:t>
            </a:r>
          </a:p>
          <a:p>
            <a:pPr marL="0" indent="0">
              <a:buNone/>
            </a:pPr>
            <a:endParaRPr lang="en-US" dirty="0"/>
          </a:p>
          <a:p>
            <a:r>
              <a:rPr lang="en-US" dirty="0"/>
              <a:t>E-newsletters are highly valued because:</a:t>
            </a:r>
          </a:p>
          <a:p>
            <a:pPr lvl="1"/>
            <a:r>
              <a:rPr lang="en-US" sz="2150" dirty="0"/>
              <a:t>Newsletter authors/editors trusted to be independent thinkers</a:t>
            </a:r>
          </a:p>
          <a:p>
            <a:pPr lvl="1"/>
            <a:r>
              <a:rPr lang="en-US" sz="2150" dirty="0"/>
              <a:t>Done the hard work for readers of gathering scientific journal articles, reading them, and synthesizing results </a:t>
            </a:r>
          </a:p>
        </p:txBody>
      </p:sp>
    </p:spTree>
    <p:extLst>
      <p:ext uri="{BB962C8B-B14F-4D97-AF65-F5344CB8AC3E}">
        <p14:creationId xmlns:p14="http://schemas.microsoft.com/office/powerpoint/2010/main" val="1780052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p:txBody>
          <a:bodyPr/>
          <a:lstStyle/>
          <a:p>
            <a:r>
              <a:rPr lang="en-US" sz="2300" dirty="0"/>
              <a:t>On-line searches for full-text articles &amp; watching relatively short informal videos have emerged as the preferred approaches for early-career professionals </a:t>
            </a:r>
          </a:p>
          <a:p>
            <a:r>
              <a:rPr lang="en-US" sz="2300" dirty="0"/>
              <a:t>Professionals 20-25 years into their careers approach science differently</a:t>
            </a:r>
          </a:p>
          <a:p>
            <a:pPr lvl="1"/>
            <a:r>
              <a:rPr lang="en-US" sz="2150" dirty="0"/>
              <a:t>Prefer to hear oral presentations of findings—either in scientific meetings, or one-on-one with the researcher and peers in their network</a:t>
            </a:r>
          </a:p>
          <a:p>
            <a:pPr lvl="1"/>
            <a:r>
              <a:rPr lang="en-US" sz="2150" dirty="0"/>
              <a:t>Also like short videos</a:t>
            </a:r>
          </a:p>
          <a:p>
            <a:r>
              <a:rPr lang="en-US" sz="2300" dirty="0"/>
              <a:t>Both career groups read e-newsletters because:</a:t>
            </a:r>
          </a:p>
          <a:p>
            <a:pPr lvl="1"/>
            <a:r>
              <a:rPr lang="en-US" sz="2150" dirty="0"/>
              <a:t>Writers/editors do some of the hard work of digesting scientific findings, synthesizing results, &amp; presenting practical recommendations</a:t>
            </a:r>
          </a:p>
          <a:p>
            <a:pPr lvl="1"/>
            <a:r>
              <a:rPr lang="en-US" sz="2150" dirty="0"/>
              <a:t>Helps readers identify who’s doing what &amp; enlarges their networks</a:t>
            </a:r>
          </a:p>
        </p:txBody>
      </p:sp>
    </p:spTree>
    <p:extLst>
      <p:ext uri="{BB962C8B-B14F-4D97-AF65-F5344CB8AC3E}">
        <p14:creationId xmlns:p14="http://schemas.microsoft.com/office/powerpoint/2010/main" val="1175876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p:txBody>
          <a:bodyPr/>
          <a:lstStyle/>
          <a:p>
            <a:r>
              <a:rPr lang="en-US" dirty="0"/>
              <a:t>Significantly higher impact for scientific articles made available through green open access methods</a:t>
            </a:r>
          </a:p>
          <a:p>
            <a:pPr marL="0" indent="0">
              <a:buNone/>
            </a:pPr>
            <a:endParaRPr lang="en-US" dirty="0"/>
          </a:p>
          <a:p>
            <a:r>
              <a:rPr lang="en-US" dirty="0"/>
              <a:t>The small-group dialogue process worked</a:t>
            </a:r>
          </a:p>
          <a:p>
            <a:pPr lvl="1"/>
            <a:r>
              <a:rPr lang="en-US" dirty="0"/>
              <a:t>Discussions yielded useful information for Forest Service, its R&amp;D mission area, &amp; SAF</a:t>
            </a:r>
          </a:p>
          <a:p>
            <a:pPr lvl="1"/>
            <a:r>
              <a:rPr lang="en-US" dirty="0"/>
              <a:t>Opened the eyes of some attendees to the value of research conducted by Forest Service R&amp;D; they were using it unaware of its source</a:t>
            </a:r>
          </a:p>
          <a:p>
            <a:pPr lvl="1"/>
            <a:r>
              <a:rPr lang="en-US" dirty="0"/>
              <a:t>Gave FS R&amp;D and SAF leaders </a:t>
            </a:r>
          </a:p>
          <a:p>
            <a:pPr lvl="2"/>
            <a:r>
              <a:rPr lang="en-US" sz="2000" dirty="0"/>
              <a:t>New contacts for their networks </a:t>
            </a:r>
          </a:p>
          <a:p>
            <a:pPr lvl="2"/>
            <a:r>
              <a:rPr lang="en-US" sz="2000" dirty="0"/>
              <a:t>Fresh insights into how professionals prefer to find &amp; consume science.</a:t>
            </a:r>
          </a:p>
        </p:txBody>
      </p:sp>
    </p:spTree>
    <p:extLst>
      <p:ext uri="{BB962C8B-B14F-4D97-AF65-F5344CB8AC3E}">
        <p14:creationId xmlns:p14="http://schemas.microsoft.com/office/powerpoint/2010/main" val="3335442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a:t>
            </a:r>
          </a:p>
        </p:txBody>
      </p:sp>
      <p:sp>
        <p:nvSpPr>
          <p:cNvPr id="3" name="Content Placeholder 2"/>
          <p:cNvSpPr>
            <a:spLocks noGrp="1"/>
          </p:cNvSpPr>
          <p:nvPr>
            <p:ph idx="1"/>
          </p:nvPr>
        </p:nvSpPr>
        <p:spPr>
          <a:xfrm>
            <a:off x="1808018" y="957636"/>
            <a:ext cx="7128164" cy="3829050"/>
          </a:xfrm>
        </p:spPr>
        <p:txBody>
          <a:bodyPr/>
          <a:lstStyle/>
          <a:p>
            <a:r>
              <a:rPr lang="en-US" dirty="0"/>
              <a:t>Small-group discussions organized &amp; hosted by SAF that explored participant’s perceptions about:</a:t>
            </a:r>
          </a:p>
          <a:p>
            <a:pPr lvl="1"/>
            <a:r>
              <a:rPr lang="en-US" sz="2200" dirty="0"/>
              <a:t>The toughest, most wicked problems they will face in the coming 5 to 15 years</a:t>
            </a:r>
          </a:p>
          <a:p>
            <a:pPr lvl="1"/>
            <a:r>
              <a:rPr lang="en-US" sz="2200" dirty="0"/>
              <a:t>Science gaps causing risks and uncertainties in dealing with those tough &amp; wicked questions</a:t>
            </a:r>
          </a:p>
          <a:p>
            <a:pPr lvl="1"/>
            <a:r>
              <a:rPr lang="en-US" sz="2200" dirty="0"/>
              <a:t>How &amp; where they find the science they need to do their daily jobs</a:t>
            </a:r>
          </a:p>
          <a:p>
            <a:pPr lvl="1"/>
            <a:endParaRPr lang="en-US" dirty="0"/>
          </a:p>
          <a:p>
            <a:r>
              <a:rPr lang="en-US" dirty="0"/>
              <a:t>Our focus today is on the last question…</a:t>
            </a:r>
          </a:p>
        </p:txBody>
      </p:sp>
    </p:spTree>
    <p:extLst>
      <p:ext uri="{BB962C8B-B14F-4D97-AF65-F5344CB8AC3E}">
        <p14:creationId xmlns:p14="http://schemas.microsoft.com/office/powerpoint/2010/main" val="138035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a:t>
            </a:r>
          </a:p>
        </p:txBody>
      </p:sp>
      <p:sp>
        <p:nvSpPr>
          <p:cNvPr id="3" name="Content Placeholder 2"/>
          <p:cNvSpPr>
            <a:spLocks noGrp="1"/>
          </p:cNvSpPr>
          <p:nvPr>
            <p:ph idx="1"/>
          </p:nvPr>
        </p:nvSpPr>
        <p:spPr>
          <a:xfrm>
            <a:off x="1820848" y="1021246"/>
            <a:ext cx="6502179" cy="3829050"/>
          </a:xfrm>
        </p:spPr>
        <p:txBody>
          <a:bodyPr/>
          <a:lstStyle/>
          <a:p>
            <a:r>
              <a:rPr lang="en-US" dirty="0"/>
              <a:t>63 participants in 7 dialogues across the USA</a:t>
            </a:r>
          </a:p>
          <a:p>
            <a:r>
              <a:rPr lang="en-US" dirty="0"/>
              <a:t>85% were natural resources professionals employed by public agencies or NGOs</a:t>
            </a:r>
          </a:p>
          <a:p>
            <a:r>
              <a:rPr lang="en-US" dirty="0"/>
              <a:t>One-third acknowledged that they occasionally used FS R&amp;D science in their daily work; another one-third had little or no awareness that they used FS R&amp;D science </a:t>
            </a:r>
          </a:p>
          <a:p>
            <a:r>
              <a:rPr lang="en-US" dirty="0"/>
              <a:t>Demographics</a:t>
            </a:r>
          </a:p>
          <a:p>
            <a:pPr lvl="1"/>
            <a:r>
              <a:rPr lang="en-US" dirty="0"/>
              <a:t>One-third were women</a:t>
            </a:r>
          </a:p>
          <a:p>
            <a:pPr lvl="1"/>
            <a:r>
              <a:rPr lang="en-US" dirty="0"/>
              <a:t>Balanced distribution of early-, mid-, &amp; later stages of their career</a:t>
            </a:r>
          </a:p>
        </p:txBody>
      </p:sp>
    </p:spTree>
    <p:extLst>
      <p:ext uri="{BB962C8B-B14F-4D97-AF65-F5344CB8AC3E}">
        <p14:creationId xmlns:p14="http://schemas.microsoft.com/office/powerpoint/2010/main" val="1465181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did SAF hear?</a:t>
            </a:r>
          </a:p>
        </p:txBody>
      </p:sp>
      <p:sp>
        <p:nvSpPr>
          <p:cNvPr id="3" name="Content Placeholder 2"/>
          <p:cNvSpPr>
            <a:spLocks noGrp="1"/>
          </p:cNvSpPr>
          <p:nvPr>
            <p:ph idx="1"/>
          </p:nvPr>
        </p:nvSpPr>
        <p:spPr>
          <a:xfrm>
            <a:off x="1828800" y="1053096"/>
            <a:ext cx="6917635" cy="4886527"/>
          </a:xfrm>
        </p:spPr>
        <p:txBody>
          <a:bodyPr/>
          <a:lstStyle/>
          <a:p>
            <a:pPr>
              <a:spcBef>
                <a:spcPts val="0"/>
              </a:spcBef>
              <a:spcAft>
                <a:spcPts val="600"/>
              </a:spcAft>
            </a:pPr>
            <a:r>
              <a:rPr lang="en-US" b="1" dirty="0">
                <a:solidFill>
                  <a:srgbClr val="BA7612"/>
                </a:solidFill>
              </a:rPr>
              <a:t>On-line searches </a:t>
            </a:r>
            <a:r>
              <a:rPr lang="en-US" dirty="0"/>
              <a:t>was the only preferred method mentioned at all 7 dialogues</a:t>
            </a:r>
          </a:p>
          <a:p>
            <a:pPr marL="0" indent="0">
              <a:spcBef>
                <a:spcPts val="0"/>
              </a:spcBef>
              <a:spcAft>
                <a:spcPts val="0"/>
              </a:spcAft>
              <a:buNone/>
            </a:pPr>
            <a:endParaRPr lang="en-US" dirty="0"/>
          </a:p>
          <a:p>
            <a:pPr>
              <a:spcBef>
                <a:spcPts val="0"/>
              </a:spcBef>
              <a:spcAft>
                <a:spcPts val="600"/>
              </a:spcAft>
            </a:pPr>
            <a:r>
              <a:rPr lang="en-US" b="1" dirty="0">
                <a:solidFill>
                  <a:srgbClr val="BA7612"/>
                </a:solidFill>
              </a:rPr>
              <a:t>Webinars &amp; short videos </a:t>
            </a:r>
            <a:r>
              <a:rPr lang="en-US" dirty="0"/>
              <a:t>were mentioned at 6 dialogues</a:t>
            </a:r>
          </a:p>
          <a:p>
            <a:pPr marL="0" indent="0">
              <a:lnSpc>
                <a:spcPts val="1350"/>
              </a:lnSpc>
              <a:spcAft>
                <a:spcPts val="600"/>
              </a:spcAft>
              <a:buNone/>
            </a:pPr>
            <a:endParaRPr lang="en-US" dirty="0"/>
          </a:p>
          <a:p>
            <a:pPr>
              <a:lnSpc>
                <a:spcPts val="1350"/>
              </a:lnSpc>
              <a:spcAft>
                <a:spcPts val="600"/>
              </a:spcAft>
            </a:pPr>
            <a:r>
              <a:rPr lang="en-US" dirty="0"/>
              <a:t>Mentioned at 4 dialogues:</a:t>
            </a:r>
          </a:p>
          <a:p>
            <a:pPr lvl="1">
              <a:lnSpc>
                <a:spcPts val="1350"/>
              </a:lnSpc>
              <a:spcAft>
                <a:spcPts val="600"/>
              </a:spcAft>
            </a:pPr>
            <a:r>
              <a:rPr lang="en-US" sz="2200" b="1" dirty="0">
                <a:solidFill>
                  <a:srgbClr val="BA7612"/>
                </a:solidFill>
              </a:rPr>
              <a:t>Reading articles in “open access” journals</a:t>
            </a:r>
          </a:p>
          <a:p>
            <a:pPr lvl="1">
              <a:lnSpc>
                <a:spcPts val="1350"/>
              </a:lnSpc>
              <a:spcAft>
                <a:spcPts val="600"/>
              </a:spcAft>
            </a:pPr>
            <a:r>
              <a:rPr lang="en-US" sz="2200" b="1" dirty="0">
                <a:solidFill>
                  <a:srgbClr val="BA7612"/>
                </a:solidFill>
              </a:rPr>
              <a:t>Going to meetings</a:t>
            </a:r>
          </a:p>
          <a:p>
            <a:pPr lvl="1">
              <a:lnSpc>
                <a:spcPts val="1350"/>
              </a:lnSpc>
              <a:spcAft>
                <a:spcPts val="600"/>
              </a:spcAft>
            </a:pPr>
            <a:r>
              <a:rPr lang="en-US" sz="2200" b="1" dirty="0">
                <a:solidFill>
                  <a:srgbClr val="BA7612"/>
                </a:solidFill>
              </a:rPr>
              <a:t>Contacting authors directly</a:t>
            </a:r>
          </a:p>
          <a:p>
            <a:pPr lvl="1">
              <a:lnSpc>
                <a:spcPts val="1350"/>
              </a:lnSpc>
              <a:spcAft>
                <a:spcPts val="600"/>
              </a:spcAft>
            </a:pPr>
            <a:endParaRPr lang="en-US" b="1" dirty="0">
              <a:solidFill>
                <a:srgbClr val="E99417"/>
              </a:solidFill>
            </a:endParaRPr>
          </a:p>
          <a:p>
            <a:pPr>
              <a:lnSpc>
                <a:spcPts val="1350"/>
              </a:lnSpc>
              <a:spcAft>
                <a:spcPts val="600"/>
              </a:spcAft>
            </a:pPr>
            <a:r>
              <a:rPr lang="en-US" dirty="0"/>
              <a:t>Mentioned at 3 dialogues:</a:t>
            </a:r>
          </a:p>
          <a:p>
            <a:pPr lvl="1">
              <a:lnSpc>
                <a:spcPts val="1350"/>
              </a:lnSpc>
              <a:spcAft>
                <a:spcPts val="600"/>
              </a:spcAft>
            </a:pPr>
            <a:r>
              <a:rPr lang="en-US" sz="2200" b="1" dirty="0">
                <a:solidFill>
                  <a:srgbClr val="BA7612"/>
                </a:solidFill>
              </a:rPr>
              <a:t>Using their professional networks</a:t>
            </a:r>
          </a:p>
          <a:p>
            <a:pPr lvl="1">
              <a:lnSpc>
                <a:spcPts val="1350"/>
              </a:lnSpc>
              <a:spcAft>
                <a:spcPts val="600"/>
              </a:spcAft>
            </a:pPr>
            <a:r>
              <a:rPr lang="en-US" sz="2200" b="1" dirty="0">
                <a:solidFill>
                  <a:srgbClr val="BA7612"/>
                </a:solidFill>
              </a:rPr>
              <a:t>Reading electronic newsletters</a:t>
            </a:r>
          </a:p>
        </p:txBody>
      </p:sp>
    </p:spTree>
    <p:extLst>
      <p:ext uri="{BB962C8B-B14F-4D97-AF65-F5344CB8AC3E}">
        <p14:creationId xmlns:p14="http://schemas.microsoft.com/office/powerpoint/2010/main" val="3904186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Searches</a:t>
            </a:r>
          </a:p>
        </p:txBody>
      </p:sp>
      <p:sp>
        <p:nvSpPr>
          <p:cNvPr id="3" name="Content Placeholder 2"/>
          <p:cNvSpPr>
            <a:spLocks noGrp="1"/>
          </p:cNvSpPr>
          <p:nvPr>
            <p:ph idx="1"/>
          </p:nvPr>
        </p:nvSpPr>
        <p:spPr>
          <a:xfrm>
            <a:off x="1810909" y="981490"/>
            <a:ext cx="7122381" cy="3829050"/>
          </a:xfrm>
        </p:spPr>
        <p:txBody>
          <a:bodyPr/>
          <a:lstStyle/>
          <a:p>
            <a:r>
              <a:rPr lang="en-US" dirty="0"/>
              <a:t>Preferred </a:t>
            </a:r>
            <a:r>
              <a:rPr lang="en-US" dirty="0">
                <a:solidFill>
                  <a:schemeClr val="tx1"/>
                </a:solidFill>
              </a:rPr>
              <a:t>apps are </a:t>
            </a:r>
            <a:r>
              <a:rPr lang="en-US" b="1" dirty="0">
                <a:solidFill>
                  <a:srgbClr val="BA7612"/>
                </a:solidFill>
              </a:rPr>
              <a:t>Google Scholar </a:t>
            </a:r>
            <a:r>
              <a:rPr lang="en-US" dirty="0"/>
              <a:t>&amp; </a:t>
            </a:r>
            <a:r>
              <a:rPr lang="en-US" b="1" dirty="0">
                <a:solidFill>
                  <a:srgbClr val="BA7612"/>
                </a:solidFill>
              </a:rPr>
              <a:t>ResearchGate </a:t>
            </a:r>
            <a:endParaRPr lang="en-US" dirty="0">
              <a:solidFill>
                <a:srgbClr val="BA7612"/>
              </a:solidFill>
            </a:endParaRPr>
          </a:p>
          <a:p>
            <a:r>
              <a:rPr lang="en-US" b="1" dirty="0">
                <a:solidFill>
                  <a:srgbClr val="BA7612"/>
                </a:solidFill>
              </a:rPr>
              <a:t>Google Scholar</a:t>
            </a:r>
            <a:r>
              <a:rPr lang="en-US" dirty="0">
                <a:solidFill>
                  <a:srgbClr val="BA7612"/>
                </a:solidFill>
              </a:rPr>
              <a:t> </a:t>
            </a:r>
          </a:p>
          <a:p>
            <a:pPr lvl="1"/>
            <a:r>
              <a:rPr lang="en-US" dirty="0"/>
              <a:t>Over 80 percent of all English-language scientific papers published globally; perhaps 100 million titles</a:t>
            </a:r>
          </a:p>
          <a:p>
            <a:pPr lvl="1"/>
            <a:r>
              <a:rPr lang="en-US" dirty="0"/>
              <a:t>Respects intellectual property rights of journals (their pay-per-view fees and embargos)</a:t>
            </a:r>
          </a:p>
          <a:p>
            <a:pPr lvl="1"/>
            <a:r>
              <a:rPr lang="en-US" dirty="0"/>
              <a:t>Late-comer to users creating personal profiles to connect with others</a:t>
            </a:r>
          </a:p>
          <a:p>
            <a:r>
              <a:rPr lang="en-US" b="1" dirty="0">
                <a:solidFill>
                  <a:srgbClr val="BA7612"/>
                </a:solidFill>
              </a:rPr>
              <a:t>ResearchGate</a:t>
            </a:r>
          </a:p>
          <a:p>
            <a:pPr lvl="1"/>
            <a:r>
              <a:rPr lang="en-US" dirty="0"/>
              <a:t>Membership app, similar to “LinkedIn,” has members create a detailed professional profile, used by the app to suggest connections.  </a:t>
            </a:r>
          </a:p>
          <a:p>
            <a:pPr lvl="1"/>
            <a:r>
              <a:rPr lang="en-US" dirty="0"/>
              <a:t>Depends on members uploading their articles published and other content</a:t>
            </a:r>
          </a:p>
          <a:p>
            <a:pPr marL="342900" lvl="1" indent="0">
              <a:buNone/>
            </a:pPr>
            <a:endParaRPr lang="en-US" dirty="0"/>
          </a:p>
          <a:p>
            <a:endParaRPr lang="en-US" dirty="0"/>
          </a:p>
        </p:txBody>
      </p:sp>
    </p:spTree>
    <p:extLst>
      <p:ext uri="{BB962C8B-B14F-4D97-AF65-F5344CB8AC3E}">
        <p14:creationId xmlns:p14="http://schemas.microsoft.com/office/powerpoint/2010/main" val="4203598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Searches – Use Differs </a:t>
            </a:r>
          </a:p>
        </p:txBody>
      </p:sp>
      <p:sp>
        <p:nvSpPr>
          <p:cNvPr id="3" name="Content Placeholder 2"/>
          <p:cNvSpPr>
            <a:spLocks noGrp="1"/>
          </p:cNvSpPr>
          <p:nvPr>
            <p:ph idx="1"/>
          </p:nvPr>
        </p:nvSpPr>
        <p:spPr/>
        <p:txBody>
          <a:bodyPr/>
          <a:lstStyle/>
          <a:p>
            <a:r>
              <a:rPr lang="en-US" dirty="0"/>
              <a:t>Early-career professionals</a:t>
            </a:r>
          </a:p>
          <a:p>
            <a:pPr lvl="1"/>
            <a:r>
              <a:rPr lang="en-US" sz="2200" dirty="0"/>
              <a:t>Use on-line searches early </a:t>
            </a:r>
            <a:r>
              <a:rPr lang="en-US" dirty="0"/>
              <a:t>&amp; often</a:t>
            </a:r>
          </a:p>
          <a:p>
            <a:pPr lvl="1"/>
            <a:r>
              <a:rPr lang="en-US" sz="2200" dirty="0"/>
              <a:t>Read through abstracts &amp; full-text articles available</a:t>
            </a:r>
          </a:p>
          <a:p>
            <a:pPr lvl="1"/>
            <a:r>
              <a:rPr lang="en-US" sz="2200" dirty="0"/>
              <a:t>When only abstracts are viewable—the full text hidden behind a journal’s “pay wall” requiring a “pay-per-view” fee—many professionals will base decisions only on the information in the article’s abstract.</a:t>
            </a:r>
          </a:p>
          <a:p>
            <a:pPr marL="342900" lvl="1" indent="0">
              <a:buNone/>
            </a:pPr>
            <a:endParaRPr lang="en-US" dirty="0"/>
          </a:p>
          <a:p>
            <a:r>
              <a:rPr lang="en-US" dirty="0"/>
              <a:t>Mid- and later career professionals</a:t>
            </a:r>
          </a:p>
          <a:p>
            <a:pPr lvl="1"/>
            <a:r>
              <a:rPr lang="en-US" sz="2200" dirty="0"/>
              <a:t>On-line searches are their 2</a:t>
            </a:r>
            <a:r>
              <a:rPr lang="en-US" sz="2200" baseline="30000" dirty="0"/>
              <a:t>nd</a:t>
            </a:r>
            <a:r>
              <a:rPr lang="en-US" sz="2200" dirty="0"/>
              <a:t> or 3</a:t>
            </a:r>
            <a:r>
              <a:rPr lang="en-US" sz="2200" baseline="30000" dirty="0"/>
              <a:t>rd</a:t>
            </a:r>
            <a:r>
              <a:rPr lang="en-US" sz="2200" dirty="0"/>
              <a:t> option for finding science</a:t>
            </a:r>
          </a:p>
          <a:p>
            <a:pPr lvl="1"/>
            <a:r>
              <a:rPr lang="en-US" sz="2200" dirty="0"/>
              <a:t>Search results are used mainly to identify researchers to contact</a:t>
            </a:r>
          </a:p>
          <a:p>
            <a:endParaRPr lang="en-US" dirty="0"/>
          </a:p>
        </p:txBody>
      </p:sp>
    </p:spTree>
    <p:extLst>
      <p:ext uri="{BB962C8B-B14F-4D97-AF65-F5344CB8AC3E}">
        <p14:creationId xmlns:p14="http://schemas.microsoft.com/office/powerpoint/2010/main" val="118080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Webinars &amp; Videos</a:t>
            </a:r>
          </a:p>
        </p:txBody>
      </p:sp>
      <p:sp>
        <p:nvSpPr>
          <p:cNvPr id="3" name="Content Placeholder 2"/>
          <p:cNvSpPr>
            <a:spLocks noGrp="1"/>
          </p:cNvSpPr>
          <p:nvPr>
            <p:ph idx="1"/>
          </p:nvPr>
        </p:nvSpPr>
        <p:spPr>
          <a:xfrm>
            <a:off x="1765188" y="1045488"/>
            <a:ext cx="7291347" cy="5105400"/>
          </a:xfrm>
        </p:spPr>
        <p:txBody>
          <a:bodyPr/>
          <a:lstStyle/>
          <a:p>
            <a:r>
              <a:rPr lang="en-US" dirty="0"/>
              <a:t>Psychology research shows video content is absorbed by one’s brain much faster than content from reading </a:t>
            </a:r>
          </a:p>
          <a:p>
            <a:endParaRPr lang="en-US" dirty="0"/>
          </a:p>
          <a:p>
            <a:r>
              <a:rPr lang="en-US" dirty="0"/>
              <a:t>Webinars are falling out of favor; declining in value</a:t>
            </a:r>
          </a:p>
          <a:p>
            <a:pPr lvl="1"/>
            <a:r>
              <a:rPr lang="en-US" dirty="0"/>
              <a:t>Too long @ 60 minutes to fit into crammed daily calendars</a:t>
            </a:r>
          </a:p>
          <a:p>
            <a:pPr lvl="1"/>
            <a:r>
              <a:rPr lang="en-US" dirty="0"/>
              <a:t>Content is ephemeral when not recorded &amp; archived </a:t>
            </a:r>
          </a:p>
          <a:p>
            <a:pPr lvl="1"/>
            <a:r>
              <a:rPr lang="en-US" dirty="0"/>
              <a:t>Many are too stiff, formal, and uncreative</a:t>
            </a:r>
          </a:p>
          <a:p>
            <a:r>
              <a:rPr lang="en-US" dirty="0"/>
              <a:t>Shorter videos are much more useful &amp; helpful</a:t>
            </a:r>
          </a:p>
          <a:p>
            <a:pPr lvl="1"/>
            <a:r>
              <a:rPr lang="en-US" dirty="0"/>
              <a:t>“Ted Talk” format is highly desirable</a:t>
            </a:r>
          </a:p>
          <a:p>
            <a:pPr lvl="1"/>
            <a:r>
              <a:rPr lang="en-US" dirty="0"/>
              <a:t>One clearly stated idea, presented in an informal yet compelling way</a:t>
            </a:r>
          </a:p>
          <a:p>
            <a:pPr lvl="1"/>
            <a:r>
              <a:rPr lang="en-US" dirty="0"/>
              <a:t>Strict limit on length; no more than 18 minutes </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44778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 Videos are Highly Watchable</a:t>
            </a:r>
          </a:p>
        </p:txBody>
      </p:sp>
      <p:sp>
        <p:nvSpPr>
          <p:cNvPr id="3" name="Content Placeholder 2"/>
          <p:cNvSpPr>
            <a:spLocks noGrp="1"/>
          </p:cNvSpPr>
          <p:nvPr>
            <p:ph idx="1"/>
          </p:nvPr>
        </p:nvSpPr>
        <p:spPr>
          <a:xfrm>
            <a:off x="1828799" y="1029586"/>
            <a:ext cx="7187979" cy="5105400"/>
          </a:xfrm>
        </p:spPr>
        <p:txBody>
          <a:bodyPr/>
          <a:lstStyle/>
          <a:p>
            <a:r>
              <a:rPr lang="en-US" dirty="0"/>
              <a:t>Psychology research shows that after 6 to 9 minutes, viewer engagement and attention drops off dramatically</a:t>
            </a:r>
          </a:p>
          <a:p>
            <a:r>
              <a:rPr lang="en-US" dirty="0"/>
              <a:t>Two “sweet spots” for video length</a:t>
            </a:r>
          </a:p>
          <a:p>
            <a:pPr lvl="1"/>
            <a:r>
              <a:rPr lang="en-US" sz="2150" dirty="0"/>
              <a:t>&lt; 2 minutes:  hold 70% of viewers’ attention for full video</a:t>
            </a:r>
          </a:p>
          <a:p>
            <a:pPr lvl="1"/>
            <a:r>
              <a:rPr lang="en-US" sz="2150" dirty="0"/>
              <a:t>3.5 to 12 minutes:  hold 50% of viewers attention; but after 6 minutes, viewer attention sags dramatically  </a:t>
            </a:r>
          </a:p>
          <a:p>
            <a:r>
              <a:rPr lang="en-US" dirty="0"/>
              <a:t>Suggestions:</a:t>
            </a:r>
          </a:p>
          <a:p>
            <a:pPr lvl="1"/>
            <a:r>
              <a:rPr lang="en-US" sz="2150" dirty="0"/>
              <a:t>Keep science delivery videos &lt; 6 minutes long</a:t>
            </a:r>
          </a:p>
          <a:p>
            <a:pPr lvl="1"/>
            <a:r>
              <a:rPr lang="en-US" sz="2150" dirty="0"/>
              <a:t>Always put key findings/conclusions in first 2 minutes</a:t>
            </a:r>
          </a:p>
          <a:p>
            <a:pPr lvl="1"/>
            <a:r>
              <a:rPr lang="en-US" sz="2150" dirty="0"/>
              <a:t>Divide complex topics/findings into several parts; each in its own short video</a:t>
            </a:r>
          </a:p>
          <a:p>
            <a:pPr lvl="1"/>
            <a:r>
              <a:rPr lang="en-US" sz="2150" dirty="0"/>
              <a:t>Add a “learn more” link at the end of each video, referring viewer to either the next video or/and article e-link</a:t>
            </a:r>
          </a:p>
          <a:p>
            <a:pPr lvl="1"/>
            <a:endParaRPr lang="en-US" dirty="0"/>
          </a:p>
        </p:txBody>
      </p:sp>
    </p:spTree>
    <p:extLst>
      <p:ext uri="{BB962C8B-B14F-4D97-AF65-F5344CB8AC3E}">
        <p14:creationId xmlns:p14="http://schemas.microsoft.com/office/powerpoint/2010/main" val="196816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Articles in Scientific Journals</a:t>
            </a:r>
          </a:p>
        </p:txBody>
      </p:sp>
      <p:sp>
        <p:nvSpPr>
          <p:cNvPr id="3" name="Content Placeholder 2"/>
          <p:cNvSpPr>
            <a:spLocks noGrp="1"/>
          </p:cNvSpPr>
          <p:nvPr>
            <p:ph idx="1"/>
          </p:nvPr>
        </p:nvSpPr>
        <p:spPr>
          <a:xfrm>
            <a:off x="1773141" y="997781"/>
            <a:ext cx="7142259" cy="5105400"/>
          </a:xfrm>
        </p:spPr>
        <p:txBody>
          <a:bodyPr/>
          <a:lstStyle/>
          <a:p>
            <a:r>
              <a:rPr lang="en-US" dirty="0"/>
              <a:t>Articles whose full-text was available on-line free-of-charge were much preferred by discussants</a:t>
            </a:r>
          </a:p>
          <a:p>
            <a:r>
              <a:rPr lang="en-US" dirty="0"/>
              <a:t>Research studies of science dissemination have shown that:</a:t>
            </a:r>
          </a:p>
          <a:p>
            <a:pPr lvl="1"/>
            <a:r>
              <a:rPr lang="en-US" sz="2150" dirty="0"/>
              <a:t>Pay walls and pay-per-view fees inhibit the use of fresh science</a:t>
            </a:r>
          </a:p>
          <a:p>
            <a:pPr lvl="1"/>
            <a:r>
              <a:rPr lang="en-US" sz="2150" dirty="0"/>
              <a:t>Having a “</a:t>
            </a:r>
            <a:r>
              <a:rPr lang="en-US" sz="2150" b="1" dirty="0">
                <a:solidFill>
                  <a:schemeClr val="accent6">
                    <a:lumMod val="75000"/>
                  </a:schemeClr>
                </a:solidFill>
              </a:rPr>
              <a:t>green</a:t>
            </a:r>
            <a:r>
              <a:rPr lang="en-US" sz="2150" dirty="0"/>
              <a:t>” open access article available on-line is the most impactful research communication strategy; more effective than “</a:t>
            </a:r>
            <a:r>
              <a:rPr lang="en-US" sz="2150" b="1" dirty="0">
                <a:solidFill>
                  <a:schemeClr val="accent4">
                    <a:lumMod val="75000"/>
                  </a:schemeClr>
                </a:solidFill>
              </a:rPr>
              <a:t>gold</a:t>
            </a:r>
            <a:r>
              <a:rPr lang="en-US" sz="2150" dirty="0"/>
              <a:t>“ open access</a:t>
            </a:r>
          </a:p>
          <a:p>
            <a:r>
              <a:rPr lang="en-US" dirty="0"/>
              <a:t>Suggestions:</a:t>
            </a:r>
          </a:p>
          <a:p>
            <a:pPr lvl="1"/>
            <a:r>
              <a:rPr lang="en-US" sz="2150" dirty="0"/>
              <a:t>Mount full-text copy of article on institutional website as soon as possible.  Each co-author should upload too.</a:t>
            </a:r>
          </a:p>
          <a:p>
            <a:pPr lvl="1"/>
            <a:r>
              <a:rPr lang="en-US" sz="2150" dirty="0"/>
              <a:t>Recognize tradeoffs might exist between getting science out and used and a journal’s embargo &amp; access policies</a:t>
            </a:r>
          </a:p>
          <a:p>
            <a:pPr marL="0" indent="0">
              <a:buNone/>
            </a:pPr>
            <a:endParaRPr lang="en-US" dirty="0"/>
          </a:p>
        </p:txBody>
      </p:sp>
    </p:spTree>
    <p:extLst>
      <p:ext uri="{BB962C8B-B14F-4D97-AF65-F5344CB8AC3E}">
        <p14:creationId xmlns:p14="http://schemas.microsoft.com/office/powerpoint/2010/main" val="3194942695"/>
      </p:ext>
    </p:extLst>
  </p:cSld>
  <p:clrMapOvr>
    <a:masterClrMapping/>
  </p:clrMapOvr>
</p:sld>
</file>

<file path=ppt/theme/theme1.xml><?xml version="1.0" encoding="utf-8"?>
<a:theme xmlns:a="http://schemas.openxmlformats.org/drawingml/2006/main" name="savetheforest_je_03_CrystalGraphics.com_PowerPoint_Templat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savetheforest_je_03_CrystalGraphics.com_PowerPoint_Templates</Template>
  <TotalTime>627</TotalTime>
  <Words>2775</Words>
  <Application>Microsoft Office PowerPoint</Application>
  <PresentationFormat>On-screen Show (4:3)</PresentationFormat>
  <Paragraphs>175</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Century Gothic</vt:lpstr>
      <vt:lpstr>savetheforest_je_03_CrystalGraphics.com_PowerPoint_Templates</vt:lpstr>
      <vt:lpstr>How Do Today’s Professionals Prefer to  Search for &amp; Find the Science they Need? RIch Guldin &amp; John  Barnwell</vt:lpstr>
      <vt:lpstr>What?</vt:lpstr>
      <vt:lpstr>Who?</vt:lpstr>
      <vt:lpstr>What did SAF hear?</vt:lpstr>
      <vt:lpstr>On-Line Searches</vt:lpstr>
      <vt:lpstr>On-Line Searches – Use Differs </vt:lpstr>
      <vt:lpstr>Webinars &amp; Videos</vt:lpstr>
      <vt:lpstr>Short Videos are Highly Watchable</vt:lpstr>
      <vt:lpstr>Reading Articles in Scientific Journals</vt:lpstr>
      <vt:lpstr>Reading Articles in Scientific Journals</vt:lpstr>
      <vt:lpstr>Attending Scientific Meetings &amp; Workshops</vt:lpstr>
      <vt:lpstr>Contacting Scientists &amp; Reading e-Newsletters</vt:lpstr>
      <vt:lpstr>Conclusions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Today’s Professionals Prefer to Search for  and Find the Science they Need?</dc:title>
  <dc:creator>RWGuldin</dc:creator>
  <cp:lastModifiedBy>RWGuldin</cp:lastModifiedBy>
  <cp:revision>44</cp:revision>
  <cp:lastPrinted>2017-08-08T15:59:52Z</cp:lastPrinted>
  <dcterms:created xsi:type="dcterms:W3CDTF">2017-08-07T18:38:39Z</dcterms:created>
  <dcterms:modified xsi:type="dcterms:W3CDTF">2017-11-10T17:53:22Z</dcterms:modified>
</cp:coreProperties>
</file>