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notesSlides/notesSlide2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6"/>
  </p:notesMasterIdLst>
  <p:handoutMasterIdLst>
    <p:handoutMasterId r:id="rId27"/>
  </p:handoutMasterIdLst>
  <p:sldIdLst>
    <p:sldId id="256" r:id="rId2"/>
    <p:sldId id="267" r:id="rId3"/>
    <p:sldId id="281" r:id="rId4"/>
    <p:sldId id="260" r:id="rId5"/>
    <p:sldId id="261" r:id="rId6"/>
    <p:sldId id="263" r:id="rId7"/>
    <p:sldId id="264" r:id="rId8"/>
    <p:sldId id="259" r:id="rId9"/>
    <p:sldId id="265" r:id="rId10"/>
    <p:sldId id="271" r:id="rId11"/>
    <p:sldId id="262" r:id="rId12"/>
    <p:sldId id="280" r:id="rId13"/>
    <p:sldId id="279" r:id="rId14"/>
    <p:sldId id="278" r:id="rId15"/>
    <p:sldId id="276" r:id="rId16"/>
    <p:sldId id="277" r:id="rId17"/>
    <p:sldId id="282" r:id="rId18"/>
    <p:sldId id="272" r:id="rId19"/>
    <p:sldId id="274" r:id="rId20"/>
    <p:sldId id="275" r:id="rId21"/>
    <p:sldId id="269" r:id="rId22"/>
    <p:sldId id="258" r:id="rId23"/>
    <p:sldId id="284" r:id="rId24"/>
    <p:sldId id="283" r:id="rId25"/>
  </p:sldIdLst>
  <p:sldSz cx="12192000" cy="6858000"/>
  <p:notesSz cx="68580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7D83"/>
    <a:srgbClr val="DCC852"/>
    <a:srgbClr val="E9C583"/>
    <a:srgbClr val="BDF9F8"/>
    <a:srgbClr val="00CCFF"/>
    <a:srgbClr val="14E2DD"/>
    <a:srgbClr val="52B5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64723" autoAdjust="0"/>
  </p:normalViewPr>
  <p:slideViewPr>
    <p:cSldViewPr snapToGrid="0">
      <p:cViewPr varScale="1">
        <p:scale>
          <a:sx n="59" d="100"/>
          <a:sy n="59" d="100"/>
        </p:scale>
        <p:origin x="1089" y="27"/>
      </p:cViewPr>
      <p:guideLst/>
    </p:cSldViewPr>
  </p:slideViewPr>
  <p:notesTextViewPr>
    <p:cViewPr>
      <p:scale>
        <a:sx n="1" d="1"/>
        <a:sy n="1" d="1"/>
      </p:scale>
      <p:origin x="0" y="0"/>
    </p:cViewPr>
  </p:notesTextViewPr>
  <p:sorterViewPr>
    <p:cViewPr>
      <p:scale>
        <a:sx n="100" d="100"/>
        <a:sy n="100" d="100"/>
      </p:scale>
      <p:origin x="0" y="-418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oleObject" Target="file:///C:\Users\rwg82\Documents\!Work\US%20Endowment\Data%20Tables\NIFA%20Forestry%20Funding%202001-2014%20by%20SOI.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3" Type="http://schemas.openxmlformats.org/officeDocument/2006/relationships/oleObject" Target="file:///C:\Users\rwg82\Documents\!Work\US%20Endowment\Data%20Tables\Updated%20Tables%20-%20FS%20R&amp;D.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984435085149246E-2"/>
          <c:y val="0.1515182795038309"/>
          <c:w val="0.89041806938712265"/>
          <c:h val="0.7409863977461561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52B5DC"/>
              </a:solidFill>
              <a:ln>
                <a:noFill/>
              </a:ln>
              <a:effectLst/>
            </c:spPr>
            <c:extLst>
              <c:ext xmlns:c16="http://schemas.microsoft.com/office/drawing/2014/chart" uri="{C3380CC4-5D6E-409C-BE32-E72D297353CC}">
                <c16:uniqueId val="{00000001-EA3C-4B65-9179-16199156A120}"/>
              </c:ext>
            </c:extLst>
          </c:dPt>
          <c:dPt>
            <c:idx val="1"/>
            <c:invertIfNegative val="0"/>
            <c:bubble3D val="0"/>
            <c:spPr>
              <a:solidFill>
                <a:srgbClr val="92D050"/>
              </a:solidFill>
              <a:ln>
                <a:noFill/>
              </a:ln>
              <a:effectLst/>
            </c:spPr>
            <c:extLst>
              <c:ext xmlns:c16="http://schemas.microsoft.com/office/drawing/2014/chart" uri="{C3380CC4-5D6E-409C-BE32-E72D297353CC}">
                <c16:uniqueId val="{00000003-EA3C-4B65-9179-16199156A120}"/>
              </c:ext>
            </c:extLst>
          </c:dPt>
          <c:dPt>
            <c:idx val="2"/>
            <c:invertIfNegative val="0"/>
            <c:bubble3D val="0"/>
            <c:spPr>
              <a:solidFill>
                <a:srgbClr val="92D050"/>
              </a:solidFill>
              <a:ln>
                <a:noFill/>
              </a:ln>
              <a:effectLst/>
            </c:spPr>
            <c:extLst>
              <c:ext xmlns:c16="http://schemas.microsoft.com/office/drawing/2014/chart" uri="{C3380CC4-5D6E-409C-BE32-E72D297353CC}">
                <c16:uniqueId val="{00000005-EA3C-4B65-9179-16199156A120}"/>
              </c:ext>
            </c:extLst>
          </c:dPt>
          <c:cat>
            <c:strRef>
              <c:f>Sheet1!$A$3:$A$5</c:f>
              <c:strCache>
                <c:ptCount val="3"/>
                <c:pt idx="0">
                  <c:v>Other sectors</c:v>
                </c:pt>
                <c:pt idx="1">
                  <c:v>Wood products</c:v>
                </c:pt>
                <c:pt idx="2">
                  <c:v>Pulp &amp; paper</c:v>
                </c:pt>
              </c:strCache>
            </c:strRef>
          </c:cat>
          <c:val>
            <c:numRef>
              <c:f>Sheet1!$B$3:$B$5</c:f>
              <c:numCache>
                <c:formatCode>General</c:formatCode>
                <c:ptCount val="3"/>
                <c:pt idx="0">
                  <c:v>3.4</c:v>
                </c:pt>
                <c:pt idx="1">
                  <c:v>0.6</c:v>
                </c:pt>
                <c:pt idx="2">
                  <c:v>0.5</c:v>
                </c:pt>
              </c:numCache>
            </c:numRef>
          </c:val>
          <c:extLst>
            <c:ext xmlns:c16="http://schemas.microsoft.com/office/drawing/2014/chart" uri="{C3380CC4-5D6E-409C-BE32-E72D297353CC}">
              <c16:uniqueId val="{00000006-EA3C-4B65-9179-16199156A120}"/>
            </c:ext>
          </c:extLst>
        </c:ser>
        <c:dLbls>
          <c:showLegendKey val="0"/>
          <c:showVal val="0"/>
          <c:showCatName val="0"/>
          <c:showSerName val="0"/>
          <c:showPercent val="0"/>
          <c:showBubbleSize val="0"/>
        </c:dLbls>
        <c:gapWidth val="219"/>
        <c:overlap val="-27"/>
        <c:axId val="469590472"/>
        <c:axId val="469590800"/>
      </c:barChart>
      <c:catAx>
        <c:axId val="469590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rgbClr val="DCC852"/>
                </a:solidFill>
                <a:latin typeface="Calibri" panose="020F0502020204030204" pitchFamily="34" charset="0"/>
                <a:ea typeface="+mn-ea"/>
                <a:cs typeface="Calibri" panose="020F0502020204030204" pitchFamily="34" charset="0"/>
              </a:defRPr>
            </a:pPr>
            <a:endParaRPr lang="en-US"/>
          </a:p>
        </c:txPr>
        <c:crossAx val="469590800"/>
        <c:crosses val="autoZero"/>
        <c:auto val="1"/>
        <c:lblAlgn val="ctr"/>
        <c:lblOffset val="100"/>
        <c:noMultiLvlLbl val="0"/>
      </c:catAx>
      <c:valAx>
        <c:axId val="469590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rgbClr val="DCC852"/>
                </a:solidFill>
                <a:latin typeface="Calibri" panose="020F0502020204030204" pitchFamily="34" charset="0"/>
                <a:ea typeface="+mn-ea"/>
                <a:cs typeface="Calibri" panose="020F0502020204030204" pitchFamily="34" charset="0"/>
              </a:defRPr>
            </a:pPr>
            <a:endParaRPr lang="en-US"/>
          </a:p>
        </c:txPr>
        <c:crossAx val="469590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a:solidFill>
                <a:srgbClr val="808080"/>
              </a:solidFill>
            </a:ln>
          </c:spPr>
          <c:dPt>
            <c:idx val="0"/>
            <c:bubble3D val="0"/>
            <c:spPr>
              <a:solidFill>
                <a:srgbClr val="92D050"/>
              </a:solidFill>
              <a:ln w="19050">
                <a:solidFill>
                  <a:srgbClr val="808080"/>
                </a:solidFill>
              </a:ln>
              <a:effectLst/>
            </c:spPr>
            <c:extLst>
              <c:ext xmlns:c16="http://schemas.microsoft.com/office/drawing/2014/chart" uri="{C3380CC4-5D6E-409C-BE32-E72D297353CC}">
                <c16:uniqueId val="{00000001-2DA8-408D-91A4-293765551D98}"/>
              </c:ext>
            </c:extLst>
          </c:dPt>
          <c:dPt>
            <c:idx val="1"/>
            <c:bubble3D val="0"/>
            <c:spPr>
              <a:solidFill>
                <a:srgbClr val="00B050"/>
              </a:solidFill>
              <a:ln w="19050">
                <a:solidFill>
                  <a:srgbClr val="808080"/>
                </a:solidFill>
              </a:ln>
              <a:effectLst/>
            </c:spPr>
            <c:extLst>
              <c:ext xmlns:c16="http://schemas.microsoft.com/office/drawing/2014/chart" uri="{C3380CC4-5D6E-409C-BE32-E72D297353CC}">
                <c16:uniqueId val="{00000003-2DA8-408D-91A4-293765551D98}"/>
              </c:ext>
            </c:extLst>
          </c:dPt>
          <c:dPt>
            <c:idx val="2"/>
            <c:bubble3D val="0"/>
            <c:spPr>
              <a:solidFill>
                <a:schemeClr val="accent4">
                  <a:lumMod val="60000"/>
                  <a:lumOff val="40000"/>
                </a:schemeClr>
              </a:solidFill>
              <a:ln w="19050">
                <a:solidFill>
                  <a:srgbClr val="808080"/>
                </a:solidFill>
              </a:ln>
              <a:effectLst/>
            </c:spPr>
            <c:extLst>
              <c:ext xmlns:c16="http://schemas.microsoft.com/office/drawing/2014/chart" uri="{C3380CC4-5D6E-409C-BE32-E72D297353CC}">
                <c16:uniqueId val="{00000005-2DA8-408D-91A4-293765551D98}"/>
              </c:ext>
            </c:extLst>
          </c:dPt>
          <c:dPt>
            <c:idx val="3"/>
            <c:bubble3D val="0"/>
            <c:spPr>
              <a:solidFill>
                <a:schemeClr val="accent4">
                  <a:lumMod val="75000"/>
                </a:schemeClr>
              </a:solidFill>
              <a:ln w="19050">
                <a:solidFill>
                  <a:srgbClr val="808080"/>
                </a:solidFill>
              </a:ln>
              <a:effectLst/>
            </c:spPr>
            <c:extLst>
              <c:ext xmlns:c16="http://schemas.microsoft.com/office/drawing/2014/chart" uri="{C3380CC4-5D6E-409C-BE32-E72D297353CC}">
                <c16:uniqueId val="{00000007-2DA8-408D-91A4-293765551D98}"/>
              </c:ext>
            </c:extLst>
          </c:dPt>
          <c:dPt>
            <c:idx val="4"/>
            <c:bubble3D val="0"/>
            <c:spPr>
              <a:solidFill>
                <a:srgbClr val="DD9BDD"/>
              </a:solidFill>
              <a:ln w="19050">
                <a:solidFill>
                  <a:srgbClr val="808080"/>
                </a:solidFill>
              </a:ln>
              <a:effectLst/>
            </c:spPr>
            <c:extLst>
              <c:ext xmlns:c16="http://schemas.microsoft.com/office/drawing/2014/chart" uri="{C3380CC4-5D6E-409C-BE32-E72D297353CC}">
                <c16:uniqueId val="{00000009-2DA8-408D-91A4-293765551D98}"/>
              </c:ext>
            </c:extLst>
          </c:dPt>
          <c:dPt>
            <c:idx val="5"/>
            <c:bubble3D val="0"/>
            <c:spPr>
              <a:solidFill>
                <a:srgbClr val="7030A0"/>
              </a:solidFill>
              <a:ln w="19050">
                <a:solidFill>
                  <a:srgbClr val="808080"/>
                </a:solidFill>
              </a:ln>
              <a:effectLst/>
            </c:spPr>
            <c:extLst>
              <c:ext xmlns:c16="http://schemas.microsoft.com/office/drawing/2014/chart" uri="{C3380CC4-5D6E-409C-BE32-E72D297353CC}">
                <c16:uniqueId val="{0000000B-2DA8-408D-91A4-293765551D98}"/>
              </c:ext>
            </c:extLst>
          </c:dPt>
          <c:dPt>
            <c:idx val="6"/>
            <c:bubble3D val="0"/>
            <c:spPr>
              <a:solidFill>
                <a:schemeClr val="accent3">
                  <a:lumMod val="60000"/>
                  <a:lumOff val="40000"/>
                </a:schemeClr>
              </a:solidFill>
              <a:ln w="19050">
                <a:solidFill>
                  <a:srgbClr val="808080"/>
                </a:solidFill>
              </a:ln>
              <a:effectLst/>
            </c:spPr>
            <c:extLst>
              <c:ext xmlns:c16="http://schemas.microsoft.com/office/drawing/2014/chart" uri="{C3380CC4-5D6E-409C-BE32-E72D297353CC}">
                <c16:uniqueId val="{0000000D-2DA8-408D-91A4-293765551D98}"/>
              </c:ext>
            </c:extLst>
          </c:dPt>
          <c:dPt>
            <c:idx val="7"/>
            <c:bubble3D val="0"/>
            <c:spPr>
              <a:solidFill>
                <a:srgbClr val="BDF9F8"/>
              </a:solidFill>
              <a:ln w="19050">
                <a:solidFill>
                  <a:srgbClr val="808080"/>
                </a:solidFill>
              </a:ln>
              <a:effectLst/>
            </c:spPr>
            <c:extLst>
              <c:ext xmlns:c16="http://schemas.microsoft.com/office/drawing/2014/chart" uri="{C3380CC4-5D6E-409C-BE32-E72D297353CC}">
                <c16:uniqueId val="{0000000F-2DA8-408D-91A4-293765551D98}"/>
              </c:ext>
            </c:extLst>
          </c:dPt>
          <c:dPt>
            <c:idx val="8"/>
            <c:bubble3D val="0"/>
            <c:spPr>
              <a:solidFill>
                <a:schemeClr val="accent2">
                  <a:lumMod val="40000"/>
                  <a:lumOff val="60000"/>
                </a:schemeClr>
              </a:solidFill>
              <a:ln w="19050">
                <a:solidFill>
                  <a:srgbClr val="808080"/>
                </a:solidFill>
              </a:ln>
              <a:effectLst/>
            </c:spPr>
            <c:extLst>
              <c:ext xmlns:c16="http://schemas.microsoft.com/office/drawing/2014/chart" uri="{C3380CC4-5D6E-409C-BE32-E72D297353CC}">
                <c16:uniqueId val="{00000011-2DA8-408D-91A4-293765551D98}"/>
              </c:ext>
            </c:extLst>
          </c:dPt>
          <c:dPt>
            <c:idx val="9"/>
            <c:bubble3D val="0"/>
            <c:spPr>
              <a:solidFill>
                <a:schemeClr val="accent2">
                  <a:lumMod val="75000"/>
                </a:schemeClr>
              </a:solidFill>
              <a:ln w="19050">
                <a:solidFill>
                  <a:srgbClr val="808080"/>
                </a:solidFill>
              </a:ln>
              <a:effectLst/>
            </c:spPr>
            <c:extLst>
              <c:ext xmlns:c16="http://schemas.microsoft.com/office/drawing/2014/chart" uri="{C3380CC4-5D6E-409C-BE32-E72D297353CC}">
                <c16:uniqueId val="{00000013-2DA8-408D-91A4-293765551D98}"/>
              </c:ext>
            </c:extLst>
          </c:dPt>
          <c:dLbls>
            <c:dLbl>
              <c:idx val="3"/>
              <c:layout>
                <c:manualLayout>
                  <c:x val="-1.2134110005548474E-3"/>
                  <c:y val="2.3149174862547976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DA8-408D-91A4-293765551D98}"/>
                </c:ext>
              </c:extLst>
            </c:dLbl>
            <c:dLbl>
              <c:idx val="4"/>
              <c:layout>
                <c:manualLayout>
                  <c:x val="-7.4018071033844335E-2"/>
                  <c:y val="-2.572130540283297E-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DA8-408D-91A4-293765551D98}"/>
                </c:ext>
              </c:extLst>
            </c:dLbl>
            <c:dLbl>
              <c:idx val="5"/>
              <c:layout>
                <c:manualLayout>
                  <c:x val="-5.0963262023302661E-2"/>
                  <c:y val="-3.6009827563963523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2DA8-408D-91A4-293765551D98}"/>
                </c:ext>
              </c:extLst>
            </c:dLbl>
            <c:dLbl>
              <c:idx val="6"/>
              <c:layout>
                <c:manualLayout>
                  <c:x val="-3.2762097014980278E-2"/>
                  <c:y val="-4.6298349725096048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2DA8-408D-91A4-293765551D98}"/>
                </c:ext>
              </c:extLst>
            </c:dLbl>
            <c:dLbl>
              <c:idx val="8"/>
              <c:layout>
                <c:manualLayout>
                  <c:x val="-1.94145760088772E-2"/>
                  <c:y val="0"/>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2DA8-408D-91A4-293765551D98}"/>
                </c:ext>
              </c:extLst>
            </c:dLbl>
            <c:dLbl>
              <c:idx val="9"/>
              <c:layout>
                <c:manualLayout>
                  <c:x val="1.45609320066579E-2"/>
                  <c:y val="0"/>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2DA8-408D-91A4-293765551D9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1"/>
            <c:showBubbleSize val="0"/>
            <c:showLeaderLines val="1"/>
            <c:leaderLines>
              <c:spPr>
                <a:ln w="9525" cap="flat" cmpd="sng" algn="ctr">
                  <a:solidFill>
                    <a:srgbClr val="FFFFFF">
                      <a:lumMod val="95000"/>
                    </a:srgbClr>
                  </a:solidFill>
                  <a:round/>
                </a:ln>
                <a:effectLst/>
              </c:spPr>
            </c:leaderLines>
            <c:extLst>
              <c:ext xmlns:c15="http://schemas.microsoft.com/office/drawing/2012/chart" uri="{CE6537A1-D6FC-4f65-9D91-7224C49458BB}"/>
            </c:extLst>
          </c:dLbls>
          <c:cat>
            <c:strRef>
              <c:f>'Pie Chart'!$A$5:$A$14</c:f>
              <c:strCache>
                <c:ptCount val="10"/>
                <c:pt idx="0">
                  <c:v>For Svc Forests &amp; NatRes</c:v>
                </c:pt>
                <c:pt idx="1">
                  <c:v>For Svc Forest Products</c:v>
                </c:pt>
                <c:pt idx="2">
                  <c:v>NIFA Forests &amp; NatRes</c:v>
                </c:pt>
                <c:pt idx="3">
                  <c:v>NIFA Forest Products</c:v>
                </c:pt>
                <c:pt idx="4">
                  <c:v>Natl Sci Fndn Forests &amp; NatRes</c:v>
                </c:pt>
                <c:pt idx="5">
                  <c:v>Natl Sci Fndn Forest Prods</c:v>
                </c:pt>
                <c:pt idx="6">
                  <c:v>Dept Energy Bioenergy</c:v>
                </c:pt>
                <c:pt idx="7">
                  <c:v>Universities</c:v>
                </c:pt>
                <c:pt idx="8">
                  <c:v>Sust For Init In-House</c:v>
                </c:pt>
                <c:pt idx="9">
                  <c:v>Sus For Init Comp Grants</c:v>
                </c:pt>
              </c:strCache>
            </c:strRef>
          </c:cat>
          <c:val>
            <c:numRef>
              <c:f>'Pie Chart'!$B$5:$B$14</c:f>
              <c:numCache>
                <c:formatCode>"$"#,##0.0</c:formatCode>
                <c:ptCount val="10"/>
                <c:pt idx="0">
                  <c:v>272.08</c:v>
                </c:pt>
                <c:pt idx="1">
                  <c:v>23.7</c:v>
                </c:pt>
                <c:pt idx="2">
                  <c:v>64.239999999999995</c:v>
                </c:pt>
                <c:pt idx="3">
                  <c:v>15.35</c:v>
                </c:pt>
                <c:pt idx="4">
                  <c:v>32.799999999999997</c:v>
                </c:pt>
                <c:pt idx="5">
                  <c:v>3.13</c:v>
                </c:pt>
                <c:pt idx="6">
                  <c:v>75.75</c:v>
                </c:pt>
                <c:pt idx="7">
                  <c:v>150</c:v>
                </c:pt>
                <c:pt idx="8">
                  <c:v>37.9</c:v>
                </c:pt>
                <c:pt idx="9">
                  <c:v>23.7</c:v>
                </c:pt>
              </c:numCache>
            </c:numRef>
          </c:val>
          <c:extLst>
            <c:ext xmlns:c16="http://schemas.microsoft.com/office/drawing/2014/chart" uri="{C3380CC4-5D6E-409C-BE32-E72D297353CC}">
              <c16:uniqueId val="{00000014-2DA8-408D-91A4-293765551D98}"/>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633923957414487"/>
          <c:y val="2.0340044906974036E-2"/>
          <c:w val="0.31597742861469913"/>
          <c:h val="0.95790393333700419"/>
        </c:manualLayout>
      </c:layout>
      <c:overlay val="0"/>
      <c:spPr>
        <a:noFill/>
        <a:ln>
          <a:noFill/>
        </a:ln>
        <a:effectLst/>
      </c:spPr>
      <c:txPr>
        <a:bodyPr rot="0" spcFirstLastPara="1" vertOverflow="ellipsis" vert="horz" wrap="square" anchor="ctr" anchorCtr="1"/>
        <a:lstStyle/>
        <a:p>
          <a:pPr rtl="0">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464157617107238E-2"/>
          <c:y val="8.3712760996471236E-2"/>
          <c:w val="0.87593766254255379"/>
          <c:h val="0.63838194311299357"/>
        </c:manualLayout>
      </c:layout>
      <c:barChart>
        <c:barDir val="col"/>
        <c:grouping val="stacked"/>
        <c:varyColors val="0"/>
        <c:ser>
          <c:idx val="1"/>
          <c:order val="0"/>
          <c:tx>
            <c:strRef>
              <c:f>'Real-Inflation Adjusted'!$C$4</c:f>
              <c:strCache>
                <c:ptCount val="1"/>
                <c:pt idx="0">
                  <c:v>FS Forest</c:v>
                </c:pt>
              </c:strCache>
            </c:strRef>
          </c:tx>
          <c:spPr>
            <a:solidFill>
              <a:schemeClr val="accent1"/>
            </a:solidFill>
            <a:ln>
              <a:solidFill>
                <a:schemeClr val="accent1"/>
              </a:solidFill>
            </a:ln>
            <a:effectLst/>
          </c:spPr>
          <c:invertIfNegative val="0"/>
          <c:cat>
            <c:strRef>
              <c:f>'Real-Inflation Adjusted'!$B$32:$B$45</c:f>
              <c:strCach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strCache>
            </c:strRef>
          </c:cat>
          <c:val>
            <c:numRef>
              <c:f>'Real-Inflation Adjusted'!$C$32:$C$45</c:f>
              <c:numCache>
                <c:formatCode>"$"#,##0.00</c:formatCode>
                <c:ptCount val="14"/>
                <c:pt idx="0">
                  <c:v>270.24910920000002</c:v>
                </c:pt>
                <c:pt idx="1">
                  <c:v>280.34040960000004</c:v>
                </c:pt>
                <c:pt idx="2">
                  <c:v>284.88290760000001</c:v>
                </c:pt>
                <c:pt idx="3">
                  <c:v>295.32917520000001</c:v>
                </c:pt>
                <c:pt idx="4">
                  <c:v>296.86023359999996</c:v>
                </c:pt>
                <c:pt idx="5">
                  <c:v>289.36645470000002</c:v>
                </c:pt>
                <c:pt idx="6">
                  <c:v>287.87148389999999</c:v>
                </c:pt>
                <c:pt idx="7">
                  <c:v>287.77032921</c:v>
                </c:pt>
                <c:pt idx="8">
                  <c:v>296.08952099999999</c:v>
                </c:pt>
                <c:pt idx="9">
                  <c:v>307.91407920000006</c:v>
                </c:pt>
                <c:pt idx="10">
                  <c:v>299.72124504000004</c:v>
                </c:pt>
                <c:pt idx="11">
                  <c:v>283.45315460000006</c:v>
                </c:pt>
                <c:pt idx="12">
                  <c:v>264.36286296000003</c:v>
                </c:pt>
                <c:pt idx="13">
                  <c:v>272.07514752000003</c:v>
                </c:pt>
              </c:numCache>
            </c:numRef>
          </c:val>
          <c:extLst>
            <c:ext xmlns:c16="http://schemas.microsoft.com/office/drawing/2014/chart" uri="{C3380CC4-5D6E-409C-BE32-E72D297353CC}">
              <c16:uniqueId val="{00000000-513C-4EB3-A94A-178926E37957}"/>
            </c:ext>
          </c:extLst>
        </c:ser>
        <c:ser>
          <c:idx val="0"/>
          <c:order val="1"/>
          <c:tx>
            <c:strRef>
              <c:f>'Real-Inflation Adjusted'!$D$4</c:f>
              <c:strCache>
                <c:ptCount val="1"/>
                <c:pt idx="0">
                  <c:v>FS-Products</c:v>
                </c:pt>
              </c:strCache>
            </c:strRef>
          </c:tx>
          <c:spPr>
            <a:solidFill>
              <a:schemeClr val="accent1">
                <a:lumMod val="75000"/>
              </a:schemeClr>
            </a:solidFill>
            <a:ln>
              <a:solidFill>
                <a:schemeClr val="accent1">
                  <a:lumMod val="75000"/>
                </a:schemeClr>
              </a:solidFill>
            </a:ln>
            <a:effectLst/>
          </c:spPr>
          <c:invertIfNegative val="0"/>
          <c:cat>
            <c:strRef>
              <c:f>'Real-Inflation Adjusted'!$B$32:$B$45</c:f>
              <c:strCach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strCache>
            </c:strRef>
          </c:cat>
          <c:val>
            <c:numRef>
              <c:f>'Real-Inflation Adjusted'!$D$32:$D$45</c:f>
              <c:numCache>
                <c:formatCode>"$"#,##0.00</c:formatCode>
                <c:ptCount val="14"/>
                <c:pt idx="0">
                  <c:v>30.0276788</c:v>
                </c:pt>
                <c:pt idx="1">
                  <c:v>31.148934400000005</c:v>
                </c:pt>
                <c:pt idx="2">
                  <c:v>31.653656400000003</c:v>
                </c:pt>
                <c:pt idx="3">
                  <c:v>32.814352800000002</c:v>
                </c:pt>
                <c:pt idx="4">
                  <c:v>32.984470399999999</c:v>
                </c:pt>
                <c:pt idx="5">
                  <c:v>32.151828300000005</c:v>
                </c:pt>
                <c:pt idx="6">
                  <c:v>28.470806099999997</c:v>
                </c:pt>
                <c:pt idx="7">
                  <c:v>28.460801789999998</c:v>
                </c:pt>
                <c:pt idx="8">
                  <c:v>29.283579</c:v>
                </c:pt>
                <c:pt idx="9">
                  <c:v>30.4530408</c:v>
                </c:pt>
                <c:pt idx="10">
                  <c:v>26.062716960000003</c:v>
                </c:pt>
                <c:pt idx="11">
                  <c:v>24.648100400000004</c:v>
                </c:pt>
                <c:pt idx="12">
                  <c:v>22.988075040000002</c:v>
                </c:pt>
                <c:pt idx="13">
                  <c:v>23.658708480000001</c:v>
                </c:pt>
              </c:numCache>
            </c:numRef>
          </c:val>
          <c:extLst>
            <c:ext xmlns:c16="http://schemas.microsoft.com/office/drawing/2014/chart" uri="{C3380CC4-5D6E-409C-BE32-E72D297353CC}">
              <c16:uniqueId val="{00000001-513C-4EB3-A94A-178926E37957}"/>
            </c:ext>
          </c:extLst>
        </c:ser>
        <c:ser>
          <c:idx val="2"/>
          <c:order val="2"/>
          <c:tx>
            <c:strRef>
              <c:f>'Real-Inflation Adjusted'!$F$4</c:f>
              <c:strCache>
                <c:ptCount val="1"/>
                <c:pt idx="0">
                  <c:v>NIFA- Forest</c:v>
                </c:pt>
              </c:strCache>
            </c:strRef>
          </c:tx>
          <c:spPr>
            <a:solidFill>
              <a:schemeClr val="accent4"/>
            </a:solidFill>
            <a:ln>
              <a:solidFill>
                <a:schemeClr val="accent4"/>
              </a:solidFill>
            </a:ln>
            <a:effectLst/>
          </c:spPr>
          <c:invertIfNegative val="0"/>
          <c:cat>
            <c:strRef>
              <c:f>'Real-Inflation Adjusted'!$B$32:$B$45</c:f>
              <c:strCach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strCache>
            </c:strRef>
          </c:cat>
          <c:val>
            <c:numRef>
              <c:f>'Real-Inflation Adjusted'!$F$32:$F$45</c:f>
              <c:numCache>
                <c:formatCode>"$"#,##0.00</c:formatCode>
                <c:ptCount val="14"/>
                <c:pt idx="0">
                  <c:v>34.733020000000003</c:v>
                </c:pt>
                <c:pt idx="1">
                  <c:v>22.332224</c:v>
                </c:pt>
                <c:pt idx="2">
                  <c:v>26.072184000000004</c:v>
                </c:pt>
                <c:pt idx="3">
                  <c:v>22.787745000000001</c:v>
                </c:pt>
                <c:pt idx="4">
                  <c:v>22.912512</c:v>
                </c:pt>
                <c:pt idx="5">
                  <c:v>26.397612000000002</c:v>
                </c:pt>
                <c:pt idx="6">
                  <c:v>24.472825999999998</c:v>
                </c:pt>
                <c:pt idx="7">
                  <c:v>28.647731</c:v>
                </c:pt>
                <c:pt idx="8">
                  <c:v>26.894874999999999</c:v>
                </c:pt>
                <c:pt idx="9">
                  <c:v>44.356459000000001</c:v>
                </c:pt>
                <c:pt idx="10">
                  <c:v>86.280683999999994</c:v>
                </c:pt>
                <c:pt idx="11">
                  <c:v>56.862574999999993</c:v>
                </c:pt>
                <c:pt idx="12">
                  <c:v>63.034468000000004</c:v>
                </c:pt>
                <c:pt idx="13">
                  <c:v>56.460118000000001</c:v>
                </c:pt>
              </c:numCache>
            </c:numRef>
          </c:val>
          <c:extLst>
            <c:ext xmlns:c16="http://schemas.microsoft.com/office/drawing/2014/chart" uri="{C3380CC4-5D6E-409C-BE32-E72D297353CC}">
              <c16:uniqueId val="{00000002-513C-4EB3-A94A-178926E37957}"/>
            </c:ext>
          </c:extLst>
        </c:ser>
        <c:ser>
          <c:idx val="3"/>
          <c:order val="3"/>
          <c:tx>
            <c:strRef>
              <c:f>'Real-Inflation Adjusted'!$G$4</c:f>
              <c:strCache>
                <c:ptCount val="1"/>
                <c:pt idx="0">
                  <c:v>NIFA-Products</c:v>
                </c:pt>
              </c:strCache>
            </c:strRef>
          </c:tx>
          <c:spPr>
            <a:solidFill>
              <a:schemeClr val="accent2"/>
            </a:solidFill>
            <a:ln>
              <a:solidFill>
                <a:schemeClr val="accent2"/>
              </a:solidFill>
            </a:ln>
            <a:effectLst/>
          </c:spPr>
          <c:invertIfNegative val="0"/>
          <c:cat>
            <c:strRef>
              <c:f>'Real-Inflation Adjusted'!$B$32:$B$45</c:f>
              <c:strCach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strCache>
            </c:strRef>
          </c:cat>
          <c:val>
            <c:numRef>
              <c:f>'Real-Inflation Adjusted'!$G$32:$G$45</c:f>
              <c:numCache>
                <c:formatCode>"$"#,##0.00</c:formatCode>
                <c:ptCount val="14"/>
                <c:pt idx="0">
                  <c:v>12.189324000000001</c:v>
                </c:pt>
                <c:pt idx="1">
                  <c:v>12.908799999999999</c:v>
                </c:pt>
                <c:pt idx="2">
                  <c:v>16.706448000000002</c:v>
                </c:pt>
                <c:pt idx="3">
                  <c:v>10.839576000000001</c:v>
                </c:pt>
                <c:pt idx="4">
                  <c:v>14.797663999999999</c:v>
                </c:pt>
                <c:pt idx="5">
                  <c:v>11.114784</c:v>
                </c:pt>
                <c:pt idx="6">
                  <c:v>7.4433479999999994</c:v>
                </c:pt>
                <c:pt idx="7">
                  <c:v>14.821606000000001</c:v>
                </c:pt>
                <c:pt idx="8">
                  <c:v>14.27075</c:v>
                </c:pt>
                <c:pt idx="9">
                  <c:v>8.5676290000000019</c:v>
                </c:pt>
                <c:pt idx="10">
                  <c:v>30.920787000000001</c:v>
                </c:pt>
                <c:pt idx="11">
                  <c:v>18.675964999999998</c:v>
                </c:pt>
                <c:pt idx="12">
                  <c:v>15.912610000000001</c:v>
                </c:pt>
                <c:pt idx="13">
                  <c:v>15.352303999999998</c:v>
                </c:pt>
              </c:numCache>
            </c:numRef>
          </c:val>
          <c:extLst>
            <c:ext xmlns:c16="http://schemas.microsoft.com/office/drawing/2014/chart" uri="{C3380CC4-5D6E-409C-BE32-E72D297353CC}">
              <c16:uniqueId val="{00000003-513C-4EB3-A94A-178926E37957}"/>
            </c:ext>
          </c:extLst>
        </c:ser>
        <c:ser>
          <c:idx val="4"/>
          <c:order val="4"/>
          <c:tx>
            <c:strRef>
              <c:f>'Real-Inflation Adjusted'!$H$4</c:f>
              <c:strCache>
                <c:ptCount val="1"/>
                <c:pt idx="0">
                  <c:v>NIFA-Other Nat Res</c:v>
                </c:pt>
              </c:strCache>
            </c:strRef>
          </c:tx>
          <c:spPr>
            <a:solidFill>
              <a:schemeClr val="accent4">
                <a:lumMod val="20000"/>
                <a:lumOff val="80000"/>
              </a:schemeClr>
            </a:solidFill>
            <a:ln>
              <a:solidFill>
                <a:schemeClr val="accent4">
                  <a:lumMod val="20000"/>
                  <a:lumOff val="80000"/>
                </a:schemeClr>
              </a:solidFill>
            </a:ln>
            <a:effectLst/>
          </c:spPr>
          <c:invertIfNegative val="0"/>
          <c:cat>
            <c:strRef>
              <c:f>'Real-Inflation Adjusted'!$B$32:$B$45</c:f>
              <c:strCach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strCache>
            </c:strRef>
          </c:cat>
          <c:val>
            <c:numRef>
              <c:f>'Real-Inflation Adjusted'!$H$32:$H$45</c:f>
              <c:numCache>
                <c:formatCode>"$"#,##0.00</c:formatCode>
                <c:ptCount val="14"/>
                <c:pt idx="0">
                  <c:v>8.7815560000000001</c:v>
                </c:pt>
                <c:pt idx="1">
                  <c:v>4.9053439999999995</c:v>
                </c:pt>
                <c:pt idx="2">
                  <c:v>7.0875839999999997</c:v>
                </c:pt>
                <c:pt idx="3">
                  <c:v>6.035673000000001</c:v>
                </c:pt>
                <c:pt idx="4">
                  <c:v>7.2794959999999991</c:v>
                </c:pt>
                <c:pt idx="5">
                  <c:v>6.9467400000000001</c:v>
                </c:pt>
                <c:pt idx="6">
                  <c:v>6.76668</c:v>
                </c:pt>
                <c:pt idx="7">
                  <c:v>11.0609</c:v>
                </c:pt>
                <c:pt idx="8">
                  <c:v>6.0376250000000002</c:v>
                </c:pt>
                <c:pt idx="9">
                  <c:v>15.074689000000001</c:v>
                </c:pt>
                <c:pt idx="10">
                  <c:v>4.8878219999999999</c:v>
                </c:pt>
                <c:pt idx="11">
                  <c:v>5.6340900000000005</c:v>
                </c:pt>
                <c:pt idx="12">
                  <c:v>8.0076359999999998</c:v>
                </c:pt>
                <c:pt idx="13">
                  <c:v>7.7771539999999995</c:v>
                </c:pt>
              </c:numCache>
            </c:numRef>
          </c:val>
          <c:extLst>
            <c:ext xmlns:c16="http://schemas.microsoft.com/office/drawing/2014/chart" uri="{C3380CC4-5D6E-409C-BE32-E72D297353CC}">
              <c16:uniqueId val="{00000004-513C-4EB3-A94A-178926E37957}"/>
            </c:ext>
          </c:extLst>
        </c:ser>
        <c:ser>
          <c:idx val="5"/>
          <c:order val="5"/>
          <c:tx>
            <c:strRef>
              <c:f>'Real-Inflation Adjusted'!$I$4</c:f>
              <c:strCache>
                <c:ptCount val="1"/>
                <c:pt idx="0">
                  <c:v>NSF-Forest</c:v>
                </c:pt>
              </c:strCache>
            </c:strRef>
          </c:tx>
          <c:spPr>
            <a:solidFill>
              <a:srgbClr val="92D050"/>
            </a:solidFill>
            <a:ln>
              <a:solidFill>
                <a:srgbClr val="92D050"/>
              </a:solidFill>
            </a:ln>
            <a:effectLst/>
          </c:spPr>
          <c:invertIfNegative val="0"/>
          <c:cat>
            <c:strRef>
              <c:f>'Real-Inflation Adjusted'!$B$32:$B$45</c:f>
              <c:strCach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strCache>
            </c:strRef>
          </c:cat>
          <c:val>
            <c:numRef>
              <c:f>'Real-Inflation Adjusted'!$I$32:$I$45</c:f>
              <c:numCache>
                <c:formatCode>"$"#,##0.00</c:formatCode>
                <c:ptCount val="14"/>
                <c:pt idx="0">
                  <c:v>59.504871999999999</c:v>
                </c:pt>
                <c:pt idx="1">
                  <c:v>41.695423999999996</c:v>
                </c:pt>
                <c:pt idx="2">
                  <c:v>86.316648000000015</c:v>
                </c:pt>
                <c:pt idx="3">
                  <c:v>37.568984999999998</c:v>
                </c:pt>
                <c:pt idx="4">
                  <c:v>60.861359999999998</c:v>
                </c:pt>
                <c:pt idx="5">
                  <c:v>23.850474000000002</c:v>
                </c:pt>
                <c:pt idx="6">
                  <c:v>82.779052000000007</c:v>
                </c:pt>
                <c:pt idx="7">
                  <c:v>12.941253</c:v>
                </c:pt>
                <c:pt idx="8">
                  <c:v>44.109198812750002</c:v>
                </c:pt>
                <c:pt idx="9">
                  <c:v>26.759640051060003</c:v>
                </c:pt>
                <c:pt idx="10">
                  <c:v>93.865352225370003</c:v>
                </c:pt>
                <c:pt idx="11">
                  <c:v>37.891962743249998</c:v>
                </c:pt>
                <c:pt idx="12">
                  <c:v>69.764387120680013</c:v>
                </c:pt>
                <c:pt idx="13">
                  <c:v>32.798867299659996</c:v>
                </c:pt>
              </c:numCache>
            </c:numRef>
          </c:val>
          <c:extLst>
            <c:ext xmlns:c16="http://schemas.microsoft.com/office/drawing/2014/chart" uri="{C3380CC4-5D6E-409C-BE32-E72D297353CC}">
              <c16:uniqueId val="{00000005-513C-4EB3-A94A-178926E37957}"/>
            </c:ext>
          </c:extLst>
        </c:ser>
        <c:ser>
          <c:idx val="6"/>
          <c:order val="6"/>
          <c:tx>
            <c:strRef>
              <c:f>'Real-Inflation Adjusted'!$J$4</c:f>
              <c:strCache>
                <c:ptCount val="1"/>
                <c:pt idx="0">
                  <c:v>NSF-Products</c:v>
                </c:pt>
              </c:strCache>
            </c:strRef>
          </c:tx>
          <c:spPr>
            <a:solidFill>
              <a:srgbClr val="00B050"/>
            </a:solidFill>
            <a:ln>
              <a:solidFill>
                <a:srgbClr val="00B050"/>
              </a:solidFill>
            </a:ln>
            <a:effectLst/>
          </c:spPr>
          <c:invertIfNegative val="0"/>
          <c:cat>
            <c:strRef>
              <c:f>'Real-Inflation Adjusted'!$B$32:$B$45</c:f>
              <c:strCach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strCache>
            </c:strRef>
          </c:cat>
          <c:val>
            <c:numRef>
              <c:f>'Real-Inflation Adjusted'!$J$32:$J$45</c:f>
              <c:numCache>
                <c:formatCode>"$"#,##0.00</c:formatCode>
                <c:ptCount val="14"/>
                <c:pt idx="0">
                  <c:v>1.572816</c:v>
                </c:pt>
                <c:pt idx="1">
                  <c:v>1.8072319999999999</c:v>
                </c:pt>
                <c:pt idx="2">
                  <c:v>3.1641000000000004</c:v>
                </c:pt>
                <c:pt idx="3">
                  <c:v>2.0940089999999998</c:v>
                </c:pt>
                <c:pt idx="4">
                  <c:v>4.1767599999999998</c:v>
                </c:pt>
                <c:pt idx="5">
                  <c:v>1.042011</c:v>
                </c:pt>
                <c:pt idx="6">
                  <c:v>0.56389</c:v>
                </c:pt>
                <c:pt idx="7">
                  <c:v>0.33182699999999998</c:v>
                </c:pt>
                <c:pt idx="8">
                  <c:v>12.7339</c:v>
                </c:pt>
                <c:pt idx="9">
                  <c:v>2.0605690000000001</c:v>
                </c:pt>
                <c:pt idx="10">
                  <c:v>6.3754200000000001</c:v>
                </c:pt>
                <c:pt idx="11">
                  <c:v>10.746505000000001</c:v>
                </c:pt>
                <c:pt idx="12">
                  <c:v>6.1597200000000001</c:v>
                </c:pt>
                <c:pt idx="13">
                  <c:v>3.131062</c:v>
                </c:pt>
              </c:numCache>
            </c:numRef>
          </c:val>
          <c:extLst>
            <c:ext xmlns:c16="http://schemas.microsoft.com/office/drawing/2014/chart" uri="{C3380CC4-5D6E-409C-BE32-E72D297353CC}">
              <c16:uniqueId val="{00000006-513C-4EB3-A94A-178926E37957}"/>
            </c:ext>
          </c:extLst>
        </c:ser>
        <c:ser>
          <c:idx val="8"/>
          <c:order val="7"/>
          <c:tx>
            <c:v>Sust For Init</c:v>
          </c:tx>
          <c:spPr>
            <a:solidFill>
              <a:srgbClr val="DD9BDD"/>
            </a:solidFill>
            <a:ln>
              <a:noFill/>
            </a:ln>
            <a:effectLst/>
          </c:spPr>
          <c:invertIfNegative val="0"/>
          <c:cat>
            <c:strRef>
              <c:f>'Real-Inflation Adjusted'!$B$32:$B$45</c:f>
              <c:strCach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strCache>
            </c:strRef>
          </c:cat>
          <c:val>
            <c:numRef>
              <c:f>'Real-Inflation Adjusted'!$M$32:$M$45</c:f>
              <c:numCache>
                <c:formatCode>"$"#,##0.00</c:formatCode>
                <c:ptCount val="14"/>
                <c:pt idx="0">
                  <c:v>0</c:v>
                </c:pt>
                <c:pt idx="1">
                  <c:v>0</c:v>
                </c:pt>
                <c:pt idx="2">
                  <c:v>0</c:v>
                </c:pt>
                <c:pt idx="3">
                  <c:v>0</c:v>
                </c:pt>
                <c:pt idx="4">
                  <c:v>0</c:v>
                </c:pt>
                <c:pt idx="5">
                  <c:v>0</c:v>
                </c:pt>
                <c:pt idx="6">
                  <c:v>115.5</c:v>
                </c:pt>
                <c:pt idx="7">
                  <c:v>98.4</c:v>
                </c:pt>
                <c:pt idx="8" formatCode="General">
                  <c:v>80.36</c:v>
                </c:pt>
                <c:pt idx="9">
                  <c:v>88.31</c:v>
                </c:pt>
                <c:pt idx="10">
                  <c:v>88.44</c:v>
                </c:pt>
                <c:pt idx="11">
                  <c:v>73.31</c:v>
                </c:pt>
                <c:pt idx="12">
                  <c:v>70.540000000000006</c:v>
                </c:pt>
                <c:pt idx="13">
                  <c:v>61.6</c:v>
                </c:pt>
              </c:numCache>
            </c:numRef>
          </c:val>
          <c:extLst>
            <c:ext xmlns:c16="http://schemas.microsoft.com/office/drawing/2014/chart" uri="{C3380CC4-5D6E-409C-BE32-E72D297353CC}">
              <c16:uniqueId val="{00000007-513C-4EB3-A94A-178926E37957}"/>
            </c:ext>
          </c:extLst>
        </c:ser>
        <c:ser>
          <c:idx val="7"/>
          <c:order val="8"/>
          <c:tx>
            <c:strRef>
              <c:f>'Real-Inflation Adjusted'!$K$4</c:f>
              <c:strCache>
                <c:ptCount val="1"/>
                <c:pt idx="0">
                  <c:v>DoE-Bioenergy</c:v>
                </c:pt>
              </c:strCache>
            </c:strRef>
          </c:tx>
          <c:spPr>
            <a:solidFill>
              <a:srgbClr val="7030A0"/>
            </a:solidFill>
            <a:ln>
              <a:noFill/>
            </a:ln>
            <a:effectLst/>
          </c:spPr>
          <c:invertIfNegative val="0"/>
          <c:cat>
            <c:strRef>
              <c:f>'Real-Inflation Adjusted'!$B$32:$B$45</c:f>
              <c:strCach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strCache>
            </c:strRef>
          </c:cat>
          <c:val>
            <c:numRef>
              <c:f>'Real-Inflation Adjusted'!$K$32:$K$45</c:f>
              <c:numCache>
                <c:formatCode>"$"#,##0.00</c:formatCode>
                <c:ptCount val="14"/>
                <c:pt idx="0">
                  <c:v>0</c:v>
                </c:pt>
                <c:pt idx="1">
                  <c:v>0</c:v>
                </c:pt>
                <c:pt idx="2">
                  <c:v>0</c:v>
                </c:pt>
                <c:pt idx="3">
                  <c:v>0</c:v>
                </c:pt>
                <c:pt idx="4">
                  <c:v>0</c:v>
                </c:pt>
                <c:pt idx="5">
                  <c:v>0</c:v>
                </c:pt>
                <c:pt idx="6">
                  <c:v>0</c:v>
                </c:pt>
                <c:pt idx="7">
                  <c:v>0</c:v>
                </c:pt>
                <c:pt idx="8">
                  <c:v>82.331249999999997</c:v>
                </c:pt>
                <c:pt idx="9">
                  <c:v>81.338250000000002</c:v>
                </c:pt>
                <c:pt idx="10">
                  <c:v>79.692750000000004</c:v>
                </c:pt>
                <c:pt idx="11">
                  <c:v>78.251249999999999</c:v>
                </c:pt>
                <c:pt idx="12">
                  <c:v>76.996500000000012</c:v>
                </c:pt>
                <c:pt idx="13">
                  <c:v>75.751499999999993</c:v>
                </c:pt>
              </c:numCache>
            </c:numRef>
          </c:val>
          <c:extLst>
            <c:ext xmlns:c16="http://schemas.microsoft.com/office/drawing/2014/chart" uri="{C3380CC4-5D6E-409C-BE32-E72D297353CC}">
              <c16:uniqueId val="{00000008-513C-4EB3-A94A-178926E37957}"/>
            </c:ext>
          </c:extLst>
        </c:ser>
        <c:dLbls>
          <c:showLegendKey val="0"/>
          <c:showVal val="0"/>
          <c:showCatName val="0"/>
          <c:showSerName val="0"/>
          <c:showPercent val="0"/>
          <c:showBubbleSize val="0"/>
        </c:dLbls>
        <c:gapWidth val="150"/>
        <c:overlap val="100"/>
        <c:axId val="447514680"/>
        <c:axId val="447520584"/>
      </c:barChart>
      <c:catAx>
        <c:axId val="447514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crossAx val="447520584"/>
        <c:crosses val="autoZero"/>
        <c:auto val="1"/>
        <c:lblAlgn val="ctr"/>
        <c:lblOffset val="100"/>
        <c:noMultiLvlLbl val="0"/>
      </c:catAx>
      <c:valAx>
        <c:axId val="44752058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crossAx val="447514680"/>
        <c:crosses val="autoZero"/>
        <c:crossBetween val="between"/>
      </c:valAx>
      <c:spPr>
        <a:solidFill>
          <a:srgbClr val="FFFFFF">
            <a:lumMod val="95000"/>
          </a:srgbClr>
        </a:solidFill>
        <a:ln>
          <a:noFill/>
        </a:ln>
        <a:effectLst/>
      </c:spPr>
    </c:plotArea>
    <c:legend>
      <c:legendPos val="b"/>
      <c:layout>
        <c:manualLayout>
          <c:xMode val="edge"/>
          <c:yMode val="edge"/>
          <c:x val="0.16436138211760545"/>
          <c:y val="0.79514002973787246"/>
          <c:w val="0.78342351095161922"/>
          <c:h val="0.19320388581229817"/>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'Summary by FY'!$B$156</c:f>
              <c:strCache>
                <c:ptCount val="1"/>
                <c:pt idx="0">
                  <c:v>Eisenhower</c:v>
                </c:pt>
              </c:strCache>
            </c:strRef>
          </c:tx>
          <c:spPr>
            <a:ln w="63500" cap="rnd">
              <a:solidFill>
                <a:schemeClr val="accent1"/>
              </a:solidFill>
              <a:round/>
            </a:ln>
            <a:effectLst/>
          </c:spPr>
          <c:marker>
            <c:symbol val="none"/>
          </c:marker>
          <c:cat>
            <c:numRef>
              <c:f>'Summary by FY'!$A$157:$A$216</c:f>
              <c:numCache>
                <c:formatCode>General</c:formatCode>
                <c:ptCount val="60"/>
                <c:pt idx="0">
                  <c:v>1956</c:v>
                </c:pt>
                <c:pt idx="1">
                  <c:v>1957</c:v>
                </c:pt>
                <c:pt idx="2">
                  <c:v>1958</c:v>
                </c:pt>
                <c:pt idx="3">
                  <c:v>1959</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1975</c:v>
                </c:pt>
                <c:pt idx="20">
                  <c:v>1976</c:v>
                </c:pt>
                <c:pt idx="21">
                  <c:v>1977</c:v>
                </c:pt>
                <c:pt idx="22">
                  <c:v>1978</c:v>
                </c:pt>
                <c:pt idx="23">
                  <c:v>1979</c:v>
                </c:pt>
                <c:pt idx="24">
                  <c:v>1980</c:v>
                </c:pt>
                <c:pt idx="25">
                  <c:v>1981</c:v>
                </c:pt>
                <c:pt idx="26">
                  <c:v>1982</c:v>
                </c:pt>
                <c:pt idx="27">
                  <c:v>1983</c:v>
                </c:pt>
                <c:pt idx="28">
                  <c:v>1984</c:v>
                </c:pt>
                <c:pt idx="29">
                  <c:v>1985</c:v>
                </c:pt>
                <c:pt idx="30">
                  <c:v>1986</c:v>
                </c:pt>
                <c:pt idx="31">
                  <c:v>1987</c:v>
                </c:pt>
                <c:pt idx="32">
                  <c:v>1988</c:v>
                </c:pt>
                <c:pt idx="33">
                  <c:v>1989</c:v>
                </c:pt>
                <c:pt idx="34">
                  <c:v>1990</c:v>
                </c:pt>
                <c:pt idx="35">
                  <c:v>1991</c:v>
                </c:pt>
                <c:pt idx="36">
                  <c:v>1992</c:v>
                </c:pt>
                <c:pt idx="37">
                  <c:v>1993</c:v>
                </c:pt>
                <c:pt idx="38">
                  <c:v>1994</c:v>
                </c:pt>
                <c:pt idx="39">
                  <c:v>1995</c:v>
                </c:pt>
                <c:pt idx="40">
                  <c:v>1996</c:v>
                </c:pt>
                <c:pt idx="41">
                  <c:v>1997</c:v>
                </c:pt>
                <c:pt idx="42">
                  <c:v>1998</c:v>
                </c:pt>
                <c:pt idx="43">
                  <c:v>1999</c:v>
                </c:pt>
                <c:pt idx="44">
                  <c:v>2000</c:v>
                </c:pt>
                <c:pt idx="45">
                  <c:v>2001</c:v>
                </c:pt>
                <c:pt idx="46">
                  <c:v>2002</c:v>
                </c:pt>
                <c:pt idx="47">
                  <c:v>2003</c:v>
                </c:pt>
                <c:pt idx="48">
                  <c:v>2004</c:v>
                </c:pt>
                <c:pt idx="49">
                  <c:v>2005</c:v>
                </c:pt>
                <c:pt idx="50">
                  <c:v>2006</c:v>
                </c:pt>
                <c:pt idx="51">
                  <c:v>2007</c:v>
                </c:pt>
                <c:pt idx="52">
                  <c:v>2008</c:v>
                </c:pt>
                <c:pt idx="53">
                  <c:v>2009</c:v>
                </c:pt>
                <c:pt idx="54">
                  <c:v>2010</c:v>
                </c:pt>
                <c:pt idx="55">
                  <c:v>2011</c:v>
                </c:pt>
                <c:pt idx="56">
                  <c:v>2012</c:v>
                </c:pt>
                <c:pt idx="57">
                  <c:v>2013</c:v>
                </c:pt>
                <c:pt idx="58">
                  <c:v>2014</c:v>
                </c:pt>
                <c:pt idx="59">
                  <c:v>2015</c:v>
                </c:pt>
              </c:numCache>
            </c:numRef>
          </c:cat>
          <c:val>
            <c:numRef>
              <c:f>'Summary by FY'!$B$157:$B$216</c:f>
              <c:numCache>
                <c:formatCode>"$"#,##0.00</c:formatCode>
                <c:ptCount val="60"/>
                <c:pt idx="0">
                  <c:v>0.21130434782608695</c:v>
                </c:pt>
                <c:pt idx="1">
                  <c:v>0.52857142857142869</c:v>
                </c:pt>
                <c:pt idx="2">
                  <c:v>0.13442622950819672</c:v>
                </c:pt>
                <c:pt idx="3">
                  <c:v>0.70890243902439032</c:v>
                </c:pt>
                <c:pt idx="4">
                  <c:v>2.4323199999999998</c:v>
                </c:pt>
              </c:numCache>
            </c:numRef>
          </c:val>
          <c:smooth val="0"/>
          <c:extLst>
            <c:ext xmlns:c16="http://schemas.microsoft.com/office/drawing/2014/chart" uri="{C3380CC4-5D6E-409C-BE32-E72D297353CC}">
              <c16:uniqueId val="{00000000-09D7-439A-B26A-49F40EEA545B}"/>
            </c:ext>
          </c:extLst>
        </c:ser>
        <c:ser>
          <c:idx val="1"/>
          <c:order val="1"/>
          <c:tx>
            <c:strRef>
              <c:f>'Summary by FY'!$C$156</c:f>
              <c:strCache>
                <c:ptCount val="1"/>
                <c:pt idx="0">
                  <c:v>Kennedy</c:v>
                </c:pt>
              </c:strCache>
            </c:strRef>
          </c:tx>
          <c:spPr>
            <a:ln w="63500" cap="rnd">
              <a:solidFill>
                <a:schemeClr val="accent2"/>
              </a:solidFill>
              <a:round/>
            </a:ln>
            <a:effectLst/>
          </c:spPr>
          <c:marker>
            <c:symbol val="none"/>
          </c:marker>
          <c:cat>
            <c:numRef>
              <c:f>'Summary by FY'!$A$157:$A$216</c:f>
              <c:numCache>
                <c:formatCode>General</c:formatCode>
                <c:ptCount val="60"/>
                <c:pt idx="0">
                  <c:v>1956</c:v>
                </c:pt>
                <c:pt idx="1">
                  <c:v>1957</c:v>
                </c:pt>
                <c:pt idx="2">
                  <c:v>1958</c:v>
                </c:pt>
                <c:pt idx="3">
                  <c:v>1959</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1975</c:v>
                </c:pt>
                <c:pt idx="20">
                  <c:v>1976</c:v>
                </c:pt>
                <c:pt idx="21">
                  <c:v>1977</c:v>
                </c:pt>
                <c:pt idx="22">
                  <c:v>1978</c:v>
                </c:pt>
                <c:pt idx="23">
                  <c:v>1979</c:v>
                </c:pt>
                <c:pt idx="24">
                  <c:v>1980</c:v>
                </c:pt>
                <c:pt idx="25">
                  <c:v>1981</c:v>
                </c:pt>
                <c:pt idx="26">
                  <c:v>1982</c:v>
                </c:pt>
                <c:pt idx="27">
                  <c:v>1983</c:v>
                </c:pt>
                <c:pt idx="28">
                  <c:v>1984</c:v>
                </c:pt>
                <c:pt idx="29">
                  <c:v>1985</c:v>
                </c:pt>
                <c:pt idx="30">
                  <c:v>1986</c:v>
                </c:pt>
                <c:pt idx="31">
                  <c:v>1987</c:v>
                </c:pt>
                <c:pt idx="32">
                  <c:v>1988</c:v>
                </c:pt>
                <c:pt idx="33">
                  <c:v>1989</c:v>
                </c:pt>
                <c:pt idx="34">
                  <c:v>1990</c:v>
                </c:pt>
                <c:pt idx="35">
                  <c:v>1991</c:v>
                </c:pt>
                <c:pt idx="36">
                  <c:v>1992</c:v>
                </c:pt>
                <c:pt idx="37">
                  <c:v>1993</c:v>
                </c:pt>
                <c:pt idx="38">
                  <c:v>1994</c:v>
                </c:pt>
                <c:pt idx="39">
                  <c:v>1995</c:v>
                </c:pt>
                <c:pt idx="40">
                  <c:v>1996</c:v>
                </c:pt>
                <c:pt idx="41">
                  <c:v>1997</c:v>
                </c:pt>
                <c:pt idx="42">
                  <c:v>1998</c:v>
                </c:pt>
                <c:pt idx="43">
                  <c:v>1999</c:v>
                </c:pt>
                <c:pt idx="44">
                  <c:v>2000</c:v>
                </c:pt>
                <c:pt idx="45">
                  <c:v>2001</c:v>
                </c:pt>
                <c:pt idx="46">
                  <c:v>2002</c:v>
                </c:pt>
                <c:pt idx="47">
                  <c:v>2003</c:v>
                </c:pt>
                <c:pt idx="48">
                  <c:v>2004</c:v>
                </c:pt>
                <c:pt idx="49">
                  <c:v>2005</c:v>
                </c:pt>
                <c:pt idx="50">
                  <c:v>2006</c:v>
                </c:pt>
                <c:pt idx="51">
                  <c:v>2007</c:v>
                </c:pt>
                <c:pt idx="52">
                  <c:v>2008</c:v>
                </c:pt>
                <c:pt idx="53">
                  <c:v>2009</c:v>
                </c:pt>
                <c:pt idx="54">
                  <c:v>2010</c:v>
                </c:pt>
                <c:pt idx="55">
                  <c:v>2011</c:v>
                </c:pt>
                <c:pt idx="56">
                  <c:v>2012</c:v>
                </c:pt>
                <c:pt idx="57">
                  <c:v>2013</c:v>
                </c:pt>
                <c:pt idx="58">
                  <c:v>2014</c:v>
                </c:pt>
                <c:pt idx="59">
                  <c:v>2015</c:v>
                </c:pt>
              </c:numCache>
            </c:numRef>
          </c:cat>
          <c:val>
            <c:numRef>
              <c:f>'Summary by FY'!$C$157:$C$216</c:f>
              <c:numCache>
                <c:formatCode>General</c:formatCode>
                <c:ptCount val="60"/>
                <c:pt idx="5" formatCode="&quot;$&quot;#,##0.00">
                  <c:v>3.2196031746031748</c:v>
                </c:pt>
                <c:pt idx="6" formatCode="&quot;$&quot;#,##0.00">
                  <c:v>2.6817716535433069</c:v>
                </c:pt>
              </c:numCache>
            </c:numRef>
          </c:val>
          <c:smooth val="0"/>
          <c:extLst>
            <c:ext xmlns:c16="http://schemas.microsoft.com/office/drawing/2014/chart" uri="{C3380CC4-5D6E-409C-BE32-E72D297353CC}">
              <c16:uniqueId val="{00000001-09D7-439A-B26A-49F40EEA545B}"/>
            </c:ext>
          </c:extLst>
        </c:ser>
        <c:ser>
          <c:idx val="2"/>
          <c:order val="2"/>
          <c:tx>
            <c:strRef>
              <c:f>'Summary by FY'!$D$156</c:f>
              <c:strCache>
                <c:ptCount val="1"/>
                <c:pt idx="0">
                  <c:v>Johnson</c:v>
                </c:pt>
              </c:strCache>
            </c:strRef>
          </c:tx>
          <c:spPr>
            <a:ln w="63500" cap="rnd">
              <a:solidFill>
                <a:schemeClr val="accent3"/>
              </a:solidFill>
              <a:round/>
            </a:ln>
            <a:effectLst/>
          </c:spPr>
          <c:marker>
            <c:symbol val="none"/>
          </c:marker>
          <c:cat>
            <c:numRef>
              <c:f>'Summary by FY'!$A$157:$A$216</c:f>
              <c:numCache>
                <c:formatCode>General</c:formatCode>
                <c:ptCount val="60"/>
                <c:pt idx="0">
                  <c:v>1956</c:v>
                </c:pt>
                <c:pt idx="1">
                  <c:v>1957</c:v>
                </c:pt>
                <c:pt idx="2">
                  <c:v>1958</c:v>
                </c:pt>
                <c:pt idx="3">
                  <c:v>1959</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1975</c:v>
                </c:pt>
                <c:pt idx="20">
                  <c:v>1976</c:v>
                </c:pt>
                <c:pt idx="21">
                  <c:v>1977</c:v>
                </c:pt>
                <c:pt idx="22">
                  <c:v>1978</c:v>
                </c:pt>
                <c:pt idx="23">
                  <c:v>1979</c:v>
                </c:pt>
                <c:pt idx="24">
                  <c:v>1980</c:v>
                </c:pt>
                <c:pt idx="25">
                  <c:v>1981</c:v>
                </c:pt>
                <c:pt idx="26">
                  <c:v>1982</c:v>
                </c:pt>
                <c:pt idx="27">
                  <c:v>1983</c:v>
                </c:pt>
                <c:pt idx="28">
                  <c:v>1984</c:v>
                </c:pt>
                <c:pt idx="29">
                  <c:v>1985</c:v>
                </c:pt>
                <c:pt idx="30">
                  <c:v>1986</c:v>
                </c:pt>
                <c:pt idx="31">
                  <c:v>1987</c:v>
                </c:pt>
                <c:pt idx="32">
                  <c:v>1988</c:v>
                </c:pt>
                <c:pt idx="33">
                  <c:v>1989</c:v>
                </c:pt>
                <c:pt idx="34">
                  <c:v>1990</c:v>
                </c:pt>
                <c:pt idx="35">
                  <c:v>1991</c:v>
                </c:pt>
                <c:pt idx="36">
                  <c:v>1992</c:v>
                </c:pt>
                <c:pt idx="37">
                  <c:v>1993</c:v>
                </c:pt>
                <c:pt idx="38">
                  <c:v>1994</c:v>
                </c:pt>
                <c:pt idx="39">
                  <c:v>1995</c:v>
                </c:pt>
                <c:pt idx="40">
                  <c:v>1996</c:v>
                </c:pt>
                <c:pt idx="41">
                  <c:v>1997</c:v>
                </c:pt>
                <c:pt idx="42">
                  <c:v>1998</c:v>
                </c:pt>
                <c:pt idx="43">
                  <c:v>1999</c:v>
                </c:pt>
                <c:pt idx="44">
                  <c:v>2000</c:v>
                </c:pt>
                <c:pt idx="45">
                  <c:v>2001</c:v>
                </c:pt>
                <c:pt idx="46">
                  <c:v>2002</c:v>
                </c:pt>
                <c:pt idx="47">
                  <c:v>2003</c:v>
                </c:pt>
                <c:pt idx="48">
                  <c:v>2004</c:v>
                </c:pt>
                <c:pt idx="49">
                  <c:v>2005</c:v>
                </c:pt>
                <c:pt idx="50">
                  <c:v>2006</c:v>
                </c:pt>
                <c:pt idx="51">
                  <c:v>2007</c:v>
                </c:pt>
                <c:pt idx="52">
                  <c:v>2008</c:v>
                </c:pt>
                <c:pt idx="53">
                  <c:v>2009</c:v>
                </c:pt>
                <c:pt idx="54">
                  <c:v>2010</c:v>
                </c:pt>
                <c:pt idx="55">
                  <c:v>2011</c:v>
                </c:pt>
                <c:pt idx="56">
                  <c:v>2012</c:v>
                </c:pt>
                <c:pt idx="57">
                  <c:v>2013</c:v>
                </c:pt>
                <c:pt idx="58">
                  <c:v>2014</c:v>
                </c:pt>
                <c:pt idx="59">
                  <c:v>2015</c:v>
                </c:pt>
              </c:numCache>
            </c:numRef>
          </c:cat>
          <c:val>
            <c:numRef>
              <c:f>'Summary by FY'!$D$157:$D$216</c:f>
              <c:numCache>
                <c:formatCode>General</c:formatCode>
                <c:ptCount val="60"/>
                <c:pt idx="7" formatCode="&quot;$&quot;#,##0.00">
                  <c:v>1.5581395348837208</c:v>
                </c:pt>
                <c:pt idx="8" formatCode="&quot;$&quot;#,##0.00">
                  <c:v>13.262595419847326</c:v>
                </c:pt>
                <c:pt idx="9" formatCode="&quot;$&quot;#,##0.00">
                  <c:v>3.4753007518796992</c:v>
                </c:pt>
                <c:pt idx="10" formatCode="&quot;$&quot;#,##0.00">
                  <c:v>2.1348905109489049</c:v>
                </c:pt>
                <c:pt idx="11" formatCode="&quot;$&quot;#,##0.00">
                  <c:v>3.0313900709219861</c:v>
                </c:pt>
                <c:pt idx="12" formatCode="&quot;$&quot;#,##0.00">
                  <c:v>3.4313537414965989</c:v>
                </c:pt>
              </c:numCache>
            </c:numRef>
          </c:val>
          <c:smooth val="0"/>
          <c:extLst>
            <c:ext xmlns:c16="http://schemas.microsoft.com/office/drawing/2014/chart" uri="{C3380CC4-5D6E-409C-BE32-E72D297353CC}">
              <c16:uniqueId val="{00000002-09D7-439A-B26A-49F40EEA545B}"/>
            </c:ext>
          </c:extLst>
        </c:ser>
        <c:ser>
          <c:idx val="3"/>
          <c:order val="3"/>
          <c:tx>
            <c:strRef>
              <c:f>'Summary by FY'!$E$156</c:f>
              <c:strCache>
                <c:ptCount val="1"/>
                <c:pt idx="0">
                  <c:v>Nixon</c:v>
                </c:pt>
              </c:strCache>
            </c:strRef>
          </c:tx>
          <c:spPr>
            <a:ln w="63500" cap="rnd">
              <a:solidFill>
                <a:schemeClr val="accent4"/>
              </a:solidFill>
              <a:round/>
            </a:ln>
            <a:effectLst/>
          </c:spPr>
          <c:marker>
            <c:symbol val="none"/>
          </c:marker>
          <c:cat>
            <c:numRef>
              <c:f>'Summary by FY'!$A$157:$A$216</c:f>
              <c:numCache>
                <c:formatCode>General</c:formatCode>
                <c:ptCount val="60"/>
                <c:pt idx="0">
                  <c:v>1956</c:v>
                </c:pt>
                <c:pt idx="1">
                  <c:v>1957</c:v>
                </c:pt>
                <c:pt idx="2">
                  <c:v>1958</c:v>
                </c:pt>
                <c:pt idx="3">
                  <c:v>1959</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1975</c:v>
                </c:pt>
                <c:pt idx="20">
                  <c:v>1976</c:v>
                </c:pt>
                <c:pt idx="21">
                  <c:v>1977</c:v>
                </c:pt>
                <c:pt idx="22">
                  <c:v>1978</c:v>
                </c:pt>
                <c:pt idx="23">
                  <c:v>1979</c:v>
                </c:pt>
                <c:pt idx="24">
                  <c:v>1980</c:v>
                </c:pt>
                <c:pt idx="25">
                  <c:v>1981</c:v>
                </c:pt>
                <c:pt idx="26">
                  <c:v>1982</c:v>
                </c:pt>
                <c:pt idx="27">
                  <c:v>1983</c:v>
                </c:pt>
                <c:pt idx="28">
                  <c:v>1984</c:v>
                </c:pt>
                <c:pt idx="29">
                  <c:v>1985</c:v>
                </c:pt>
                <c:pt idx="30">
                  <c:v>1986</c:v>
                </c:pt>
                <c:pt idx="31">
                  <c:v>1987</c:v>
                </c:pt>
                <c:pt idx="32">
                  <c:v>1988</c:v>
                </c:pt>
                <c:pt idx="33">
                  <c:v>1989</c:v>
                </c:pt>
                <c:pt idx="34">
                  <c:v>1990</c:v>
                </c:pt>
                <c:pt idx="35">
                  <c:v>1991</c:v>
                </c:pt>
                <c:pt idx="36">
                  <c:v>1992</c:v>
                </c:pt>
                <c:pt idx="37">
                  <c:v>1993</c:v>
                </c:pt>
                <c:pt idx="38">
                  <c:v>1994</c:v>
                </c:pt>
                <c:pt idx="39">
                  <c:v>1995</c:v>
                </c:pt>
                <c:pt idx="40">
                  <c:v>1996</c:v>
                </c:pt>
                <c:pt idx="41">
                  <c:v>1997</c:v>
                </c:pt>
                <c:pt idx="42">
                  <c:v>1998</c:v>
                </c:pt>
                <c:pt idx="43">
                  <c:v>1999</c:v>
                </c:pt>
                <c:pt idx="44">
                  <c:v>2000</c:v>
                </c:pt>
                <c:pt idx="45">
                  <c:v>2001</c:v>
                </c:pt>
                <c:pt idx="46">
                  <c:v>2002</c:v>
                </c:pt>
                <c:pt idx="47">
                  <c:v>2003</c:v>
                </c:pt>
                <c:pt idx="48">
                  <c:v>2004</c:v>
                </c:pt>
                <c:pt idx="49">
                  <c:v>2005</c:v>
                </c:pt>
                <c:pt idx="50">
                  <c:v>2006</c:v>
                </c:pt>
                <c:pt idx="51">
                  <c:v>2007</c:v>
                </c:pt>
                <c:pt idx="52">
                  <c:v>2008</c:v>
                </c:pt>
                <c:pt idx="53">
                  <c:v>2009</c:v>
                </c:pt>
                <c:pt idx="54">
                  <c:v>2010</c:v>
                </c:pt>
                <c:pt idx="55">
                  <c:v>2011</c:v>
                </c:pt>
                <c:pt idx="56">
                  <c:v>2012</c:v>
                </c:pt>
                <c:pt idx="57">
                  <c:v>2013</c:v>
                </c:pt>
                <c:pt idx="58">
                  <c:v>2014</c:v>
                </c:pt>
                <c:pt idx="59">
                  <c:v>2015</c:v>
                </c:pt>
              </c:numCache>
            </c:numRef>
          </c:cat>
          <c:val>
            <c:numRef>
              <c:f>'Summary by FY'!$E$157:$E$216</c:f>
              <c:numCache>
                <c:formatCode>General</c:formatCode>
                <c:ptCount val="60"/>
                <c:pt idx="13" formatCode="&quot;$&quot;#,##0.00">
                  <c:v>4.2225806451612904</c:v>
                </c:pt>
                <c:pt idx="14" formatCode="&quot;$&quot;#,##0.00">
                  <c:v>3.4289939024390241</c:v>
                </c:pt>
                <c:pt idx="15" formatCode="&quot;$&quot;#,##0.00">
                  <c:v>13.846888888888886</c:v>
                </c:pt>
                <c:pt idx="16" formatCode="&quot;$&quot;#,##0.00">
                  <c:v>86.702272727272728</c:v>
                </c:pt>
                <c:pt idx="17" formatCode="&quot;$&quot;#,##0.00">
                  <c:v>23.473262032085561</c:v>
                </c:pt>
                <c:pt idx="18" formatCode="&quot;$&quot;#,##0.00">
                  <c:v>6.1832692307692296</c:v>
                </c:pt>
              </c:numCache>
            </c:numRef>
          </c:val>
          <c:smooth val="0"/>
          <c:extLst>
            <c:ext xmlns:c16="http://schemas.microsoft.com/office/drawing/2014/chart" uri="{C3380CC4-5D6E-409C-BE32-E72D297353CC}">
              <c16:uniqueId val="{00000003-09D7-439A-B26A-49F40EEA545B}"/>
            </c:ext>
          </c:extLst>
        </c:ser>
        <c:ser>
          <c:idx val="4"/>
          <c:order val="4"/>
          <c:tx>
            <c:strRef>
              <c:f>'Summary by FY'!$F$156</c:f>
              <c:strCache>
                <c:ptCount val="1"/>
                <c:pt idx="0">
                  <c:v>Ford</c:v>
                </c:pt>
              </c:strCache>
            </c:strRef>
          </c:tx>
          <c:spPr>
            <a:ln w="63500" cap="rnd">
              <a:solidFill>
                <a:schemeClr val="accent5"/>
              </a:solidFill>
              <a:round/>
            </a:ln>
            <a:effectLst/>
          </c:spPr>
          <c:marker>
            <c:symbol val="none"/>
          </c:marker>
          <c:cat>
            <c:numRef>
              <c:f>'Summary by FY'!$A$157:$A$216</c:f>
              <c:numCache>
                <c:formatCode>General</c:formatCode>
                <c:ptCount val="60"/>
                <c:pt idx="0">
                  <c:v>1956</c:v>
                </c:pt>
                <c:pt idx="1">
                  <c:v>1957</c:v>
                </c:pt>
                <c:pt idx="2">
                  <c:v>1958</c:v>
                </c:pt>
                <c:pt idx="3">
                  <c:v>1959</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1975</c:v>
                </c:pt>
                <c:pt idx="20">
                  <c:v>1976</c:v>
                </c:pt>
                <c:pt idx="21">
                  <c:v>1977</c:v>
                </c:pt>
                <c:pt idx="22">
                  <c:v>1978</c:v>
                </c:pt>
                <c:pt idx="23">
                  <c:v>1979</c:v>
                </c:pt>
                <c:pt idx="24">
                  <c:v>1980</c:v>
                </c:pt>
                <c:pt idx="25">
                  <c:v>1981</c:v>
                </c:pt>
                <c:pt idx="26">
                  <c:v>1982</c:v>
                </c:pt>
                <c:pt idx="27">
                  <c:v>1983</c:v>
                </c:pt>
                <c:pt idx="28">
                  <c:v>1984</c:v>
                </c:pt>
                <c:pt idx="29">
                  <c:v>1985</c:v>
                </c:pt>
                <c:pt idx="30">
                  <c:v>1986</c:v>
                </c:pt>
                <c:pt idx="31">
                  <c:v>1987</c:v>
                </c:pt>
                <c:pt idx="32">
                  <c:v>1988</c:v>
                </c:pt>
                <c:pt idx="33">
                  <c:v>1989</c:v>
                </c:pt>
                <c:pt idx="34">
                  <c:v>1990</c:v>
                </c:pt>
                <c:pt idx="35">
                  <c:v>1991</c:v>
                </c:pt>
                <c:pt idx="36">
                  <c:v>1992</c:v>
                </c:pt>
                <c:pt idx="37">
                  <c:v>1993</c:v>
                </c:pt>
                <c:pt idx="38">
                  <c:v>1994</c:v>
                </c:pt>
                <c:pt idx="39">
                  <c:v>1995</c:v>
                </c:pt>
                <c:pt idx="40">
                  <c:v>1996</c:v>
                </c:pt>
                <c:pt idx="41">
                  <c:v>1997</c:v>
                </c:pt>
                <c:pt idx="42">
                  <c:v>1998</c:v>
                </c:pt>
                <c:pt idx="43">
                  <c:v>1999</c:v>
                </c:pt>
                <c:pt idx="44">
                  <c:v>2000</c:v>
                </c:pt>
                <c:pt idx="45">
                  <c:v>2001</c:v>
                </c:pt>
                <c:pt idx="46">
                  <c:v>2002</c:v>
                </c:pt>
                <c:pt idx="47">
                  <c:v>2003</c:v>
                </c:pt>
                <c:pt idx="48">
                  <c:v>2004</c:v>
                </c:pt>
                <c:pt idx="49">
                  <c:v>2005</c:v>
                </c:pt>
                <c:pt idx="50">
                  <c:v>2006</c:v>
                </c:pt>
                <c:pt idx="51">
                  <c:v>2007</c:v>
                </c:pt>
                <c:pt idx="52">
                  <c:v>2008</c:v>
                </c:pt>
                <c:pt idx="53">
                  <c:v>2009</c:v>
                </c:pt>
                <c:pt idx="54">
                  <c:v>2010</c:v>
                </c:pt>
                <c:pt idx="55">
                  <c:v>2011</c:v>
                </c:pt>
                <c:pt idx="56">
                  <c:v>2012</c:v>
                </c:pt>
                <c:pt idx="57">
                  <c:v>2013</c:v>
                </c:pt>
                <c:pt idx="58">
                  <c:v>2014</c:v>
                </c:pt>
                <c:pt idx="59">
                  <c:v>2015</c:v>
                </c:pt>
              </c:numCache>
            </c:numRef>
          </c:cat>
          <c:val>
            <c:numRef>
              <c:f>'Summary by FY'!$F$157:$F$216</c:f>
              <c:numCache>
                <c:formatCode>General</c:formatCode>
                <c:ptCount val="60"/>
                <c:pt idx="19" formatCode="&quot;$&quot;#,##0.00">
                  <c:v>37.117964757709252</c:v>
                </c:pt>
                <c:pt idx="20" formatCode="&quot;$&quot;#,##0.00">
                  <c:v>7.877908333333334</c:v>
                </c:pt>
              </c:numCache>
            </c:numRef>
          </c:val>
          <c:smooth val="0"/>
          <c:extLst>
            <c:ext xmlns:c16="http://schemas.microsoft.com/office/drawing/2014/chart" uri="{C3380CC4-5D6E-409C-BE32-E72D297353CC}">
              <c16:uniqueId val="{00000004-09D7-439A-B26A-49F40EEA545B}"/>
            </c:ext>
          </c:extLst>
        </c:ser>
        <c:ser>
          <c:idx val="5"/>
          <c:order val="5"/>
          <c:tx>
            <c:strRef>
              <c:f>'Summary by FY'!$G$156</c:f>
              <c:strCache>
                <c:ptCount val="1"/>
                <c:pt idx="0">
                  <c:v>Carter</c:v>
                </c:pt>
              </c:strCache>
            </c:strRef>
          </c:tx>
          <c:spPr>
            <a:ln w="63500" cap="rnd">
              <a:solidFill>
                <a:schemeClr val="accent6"/>
              </a:solidFill>
              <a:round/>
            </a:ln>
            <a:effectLst/>
          </c:spPr>
          <c:marker>
            <c:symbol val="none"/>
          </c:marker>
          <c:cat>
            <c:numRef>
              <c:f>'Summary by FY'!$A$157:$A$216</c:f>
              <c:numCache>
                <c:formatCode>General</c:formatCode>
                <c:ptCount val="60"/>
                <c:pt idx="0">
                  <c:v>1956</c:v>
                </c:pt>
                <c:pt idx="1">
                  <c:v>1957</c:v>
                </c:pt>
                <c:pt idx="2">
                  <c:v>1958</c:v>
                </c:pt>
                <c:pt idx="3">
                  <c:v>1959</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1975</c:v>
                </c:pt>
                <c:pt idx="20">
                  <c:v>1976</c:v>
                </c:pt>
                <c:pt idx="21">
                  <c:v>1977</c:v>
                </c:pt>
                <c:pt idx="22">
                  <c:v>1978</c:v>
                </c:pt>
                <c:pt idx="23">
                  <c:v>1979</c:v>
                </c:pt>
                <c:pt idx="24">
                  <c:v>1980</c:v>
                </c:pt>
                <c:pt idx="25">
                  <c:v>1981</c:v>
                </c:pt>
                <c:pt idx="26">
                  <c:v>1982</c:v>
                </c:pt>
                <c:pt idx="27">
                  <c:v>1983</c:v>
                </c:pt>
                <c:pt idx="28">
                  <c:v>1984</c:v>
                </c:pt>
                <c:pt idx="29">
                  <c:v>1985</c:v>
                </c:pt>
                <c:pt idx="30">
                  <c:v>1986</c:v>
                </c:pt>
                <c:pt idx="31">
                  <c:v>1987</c:v>
                </c:pt>
                <c:pt idx="32">
                  <c:v>1988</c:v>
                </c:pt>
                <c:pt idx="33">
                  <c:v>1989</c:v>
                </c:pt>
                <c:pt idx="34">
                  <c:v>1990</c:v>
                </c:pt>
                <c:pt idx="35">
                  <c:v>1991</c:v>
                </c:pt>
                <c:pt idx="36">
                  <c:v>1992</c:v>
                </c:pt>
                <c:pt idx="37">
                  <c:v>1993</c:v>
                </c:pt>
                <c:pt idx="38">
                  <c:v>1994</c:v>
                </c:pt>
                <c:pt idx="39">
                  <c:v>1995</c:v>
                </c:pt>
                <c:pt idx="40">
                  <c:v>1996</c:v>
                </c:pt>
                <c:pt idx="41">
                  <c:v>1997</c:v>
                </c:pt>
                <c:pt idx="42">
                  <c:v>1998</c:v>
                </c:pt>
                <c:pt idx="43">
                  <c:v>1999</c:v>
                </c:pt>
                <c:pt idx="44">
                  <c:v>2000</c:v>
                </c:pt>
                <c:pt idx="45">
                  <c:v>2001</c:v>
                </c:pt>
                <c:pt idx="46">
                  <c:v>2002</c:v>
                </c:pt>
                <c:pt idx="47">
                  <c:v>2003</c:v>
                </c:pt>
                <c:pt idx="48">
                  <c:v>2004</c:v>
                </c:pt>
                <c:pt idx="49">
                  <c:v>2005</c:v>
                </c:pt>
                <c:pt idx="50">
                  <c:v>2006</c:v>
                </c:pt>
                <c:pt idx="51">
                  <c:v>2007</c:v>
                </c:pt>
                <c:pt idx="52">
                  <c:v>2008</c:v>
                </c:pt>
                <c:pt idx="53">
                  <c:v>2009</c:v>
                </c:pt>
                <c:pt idx="54">
                  <c:v>2010</c:v>
                </c:pt>
                <c:pt idx="55">
                  <c:v>2011</c:v>
                </c:pt>
                <c:pt idx="56">
                  <c:v>2012</c:v>
                </c:pt>
                <c:pt idx="57">
                  <c:v>2013</c:v>
                </c:pt>
                <c:pt idx="58">
                  <c:v>2014</c:v>
                </c:pt>
                <c:pt idx="59">
                  <c:v>2015</c:v>
                </c:pt>
              </c:numCache>
            </c:numRef>
          </c:cat>
          <c:val>
            <c:numRef>
              <c:f>'Summary by FY'!$G$157:$G$216</c:f>
              <c:numCache>
                <c:formatCode>General</c:formatCode>
                <c:ptCount val="60"/>
                <c:pt idx="21" formatCode="&quot;$&quot;#,##0.00">
                  <c:v>12.26540625</c:v>
                </c:pt>
                <c:pt idx="22" formatCode="&quot;$&quot;#,##0.00">
                  <c:v>3.5223490909090907</c:v>
                </c:pt>
                <c:pt idx="23" formatCode="&quot;$&quot;#,##0.00">
                  <c:v>5.7550882352941173</c:v>
                </c:pt>
                <c:pt idx="24" formatCode="&quot;$&quot;#,##0.00">
                  <c:v>13.746094827586207</c:v>
                </c:pt>
              </c:numCache>
            </c:numRef>
          </c:val>
          <c:smooth val="0"/>
          <c:extLst>
            <c:ext xmlns:c16="http://schemas.microsoft.com/office/drawing/2014/chart" uri="{C3380CC4-5D6E-409C-BE32-E72D297353CC}">
              <c16:uniqueId val="{00000005-09D7-439A-B26A-49F40EEA545B}"/>
            </c:ext>
          </c:extLst>
        </c:ser>
        <c:ser>
          <c:idx val="6"/>
          <c:order val="6"/>
          <c:tx>
            <c:strRef>
              <c:f>'Summary by FY'!$H$156</c:f>
              <c:strCache>
                <c:ptCount val="1"/>
                <c:pt idx="0">
                  <c:v>Reagan</c:v>
                </c:pt>
              </c:strCache>
            </c:strRef>
          </c:tx>
          <c:spPr>
            <a:ln w="63500" cap="rnd">
              <a:solidFill>
                <a:schemeClr val="accent1">
                  <a:lumMod val="60000"/>
                </a:schemeClr>
              </a:solidFill>
              <a:round/>
            </a:ln>
            <a:effectLst/>
          </c:spPr>
          <c:marker>
            <c:symbol val="none"/>
          </c:marker>
          <c:cat>
            <c:numRef>
              <c:f>'Summary by FY'!$A$157:$A$216</c:f>
              <c:numCache>
                <c:formatCode>General</c:formatCode>
                <c:ptCount val="60"/>
                <c:pt idx="0">
                  <c:v>1956</c:v>
                </c:pt>
                <c:pt idx="1">
                  <c:v>1957</c:v>
                </c:pt>
                <c:pt idx="2">
                  <c:v>1958</c:v>
                </c:pt>
                <c:pt idx="3">
                  <c:v>1959</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1975</c:v>
                </c:pt>
                <c:pt idx="20">
                  <c:v>1976</c:v>
                </c:pt>
                <c:pt idx="21">
                  <c:v>1977</c:v>
                </c:pt>
                <c:pt idx="22">
                  <c:v>1978</c:v>
                </c:pt>
                <c:pt idx="23">
                  <c:v>1979</c:v>
                </c:pt>
                <c:pt idx="24">
                  <c:v>1980</c:v>
                </c:pt>
                <c:pt idx="25">
                  <c:v>1981</c:v>
                </c:pt>
                <c:pt idx="26">
                  <c:v>1982</c:v>
                </c:pt>
                <c:pt idx="27">
                  <c:v>1983</c:v>
                </c:pt>
                <c:pt idx="28">
                  <c:v>1984</c:v>
                </c:pt>
                <c:pt idx="29">
                  <c:v>1985</c:v>
                </c:pt>
                <c:pt idx="30">
                  <c:v>1986</c:v>
                </c:pt>
                <c:pt idx="31">
                  <c:v>1987</c:v>
                </c:pt>
                <c:pt idx="32">
                  <c:v>1988</c:v>
                </c:pt>
                <c:pt idx="33">
                  <c:v>1989</c:v>
                </c:pt>
                <c:pt idx="34">
                  <c:v>1990</c:v>
                </c:pt>
                <c:pt idx="35">
                  <c:v>1991</c:v>
                </c:pt>
                <c:pt idx="36">
                  <c:v>1992</c:v>
                </c:pt>
                <c:pt idx="37">
                  <c:v>1993</c:v>
                </c:pt>
                <c:pt idx="38">
                  <c:v>1994</c:v>
                </c:pt>
                <c:pt idx="39">
                  <c:v>1995</c:v>
                </c:pt>
                <c:pt idx="40">
                  <c:v>1996</c:v>
                </c:pt>
                <c:pt idx="41">
                  <c:v>1997</c:v>
                </c:pt>
                <c:pt idx="42">
                  <c:v>1998</c:v>
                </c:pt>
                <c:pt idx="43">
                  <c:v>1999</c:v>
                </c:pt>
                <c:pt idx="44">
                  <c:v>2000</c:v>
                </c:pt>
                <c:pt idx="45">
                  <c:v>2001</c:v>
                </c:pt>
                <c:pt idx="46">
                  <c:v>2002</c:v>
                </c:pt>
                <c:pt idx="47">
                  <c:v>2003</c:v>
                </c:pt>
                <c:pt idx="48">
                  <c:v>2004</c:v>
                </c:pt>
                <c:pt idx="49">
                  <c:v>2005</c:v>
                </c:pt>
                <c:pt idx="50">
                  <c:v>2006</c:v>
                </c:pt>
                <c:pt idx="51">
                  <c:v>2007</c:v>
                </c:pt>
                <c:pt idx="52">
                  <c:v>2008</c:v>
                </c:pt>
                <c:pt idx="53">
                  <c:v>2009</c:v>
                </c:pt>
                <c:pt idx="54">
                  <c:v>2010</c:v>
                </c:pt>
                <c:pt idx="55">
                  <c:v>2011</c:v>
                </c:pt>
                <c:pt idx="56">
                  <c:v>2012</c:v>
                </c:pt>
                <c:pt idx="57">
                  <c:v>2013</c:v>
                </c:pt>
                <c:pt idx="58">
                  <c:v>2014</c:v>
                </c:pt>
                <c:pt idx="59">
                  <c:v>2015</c:v>
                </c:pt>
              </c:numCache>
            </c:numRef>
          </c:cat>
          <c:val>
            <c:numRef>
              <c:f>'Summary by FY'!$H$157:$H$216</c:f>
              <c:numCache>
                <c:formatCode>General</c:formatCode>
                <c:ptCount val="60"/>
                <c:pt idx="25" formatCode="&quot;$&quot;#,##0.00">
                  <c:v>11.934416666666666</c:v>
                </c:pt>
                <c:pt idx="26" formatCode="&quot;$&quot;#,##0.00">
                  <c:v>3.3444692874692881</c:v>
                </c:pt>
                <c:pt idx="27" formatCode="&quot;$&quot;#,##0.00">
                  <c:v>6.7463380952380954</c:v>
                </c:pt>
                <c:pt idx="28" formatCode="&quot;$&quot;#,##0.00">
                  <c:v>9.9652168949771696</c:v>
                </c:pt>
                <c:pt idx="29" formatCode="&quot;$&quot;#,##0.00">
                  <c:v>8.0255110132158585</c:v>
                </c:pt>
                <c:pt idx="30" formatCode="&quot;$&quot;#,##0.00">
                  <c:v>16.731560606060604</c:v>
                </c:pt>
                <c:pt idx="31" formatCode="&quot;$&quot;#,##0.00">
                  <c:v>28.14520041753654</c:v>
                </c:pt>
                <c:pt idx="32" formatCode="&quot;$&quot;#,##0.00">
                  <c:v>20.935008016032061</c:v>
                </c:pt>
              </c:numCache>
            </c:numRef>
          </c:val>
          <c:smooth val="0"/>
          <c:extLst>
            <c:ext xmlns:c16="http://schemas.microsoft.com/office/drawing/2014/chart" uri="{C3380CC4-5D6E-409C-BE32-E72D297353CC}">
              <c16:uniqueId val="{00000006-09D7-439A-B26A-49F40EEA545B}"/>
            </c:ext>
          </c:extLst>
        </c:ser>
        <c:ser>
          <c:idx val="7"/>
          <c:order val="7"/>
          <c:tx>
            <c:strRef>
              <c:f>'Summary by FY'!$I$156</c:f>
              <c:strCache>
                <c:ptCount val="1"/>
                <c:pt idx="0">
                  <c:v>Bush GHW</c:v>
                </c:pt>
              </c:strCache>
            </c:strRef>
          </c:tx>
          <c:spPr>
            <a:ln w="63500" cap="rnd">
              <a:solidFill>
                <a:schemeClr val="accent2">
                  <a:lumMod val="60000"/>
                </a:schemeClr>
              </a:solidFill>
              <a:round/>
            </a:ln>
            <a:effectLst/>
          </c:spPr>
          <c:marker>
            <c:symbol val="none"/>
          </c:marker>
          <c:cat>
            <c:numRef>
              <c:f>'Summary by FY'!$A$157:$A$216</c:f>
              <c:numCache>
                <c:formatCode>General</c:formatCode>
                <c:ptCount val="60"/>
                <c:pt idx="0">
                  <c:v>1956</c:v>
                </c:pt>
                <c:pt idx="1">
                  <c:v>1957</c:v>
                </c:pt>
                <c:pt idx="2">
                  <c:v>1958</c:v>
                </c:pt>
                <c:pt idx="3">
                  <c:v>1959</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1975</c:v>
                </c:pt>
                <c:pt idx="20">
                  <c:v>1976</c:v>
                </c:pt>
                <c:pt idx="21">
                  <c:v>1977</c:v>
                </c:pt>
                <c:pt idx="22">
                  <c:v>1978</c:v>
                </c:pt>
                <c:pt idx="23">
                  <c:v>1979</c:v>
                </c:pt>
                <c:pt idx="24">
                  <c:v>1980</c:v>
                </c:pt>
                <c:pt idx="25">
                  <c:v>1981</c:v>
                </c:pt>
                <c:pt idx="26">
                  <c:v>1982</c:v>
                </c:pt>
                <c:pt idx="27">
                  <c:v>1983</c:v>
                </c:pt>
                <c:pt idx="28">
                  <c:v>1984</c:v>
                </c:pt>
                <c:pt idx="29">
                  <c:v>1985</c:v>
                </c:pt>
                <c:pt idx="30">
                  <c:v>1986</c:v>
                </c:pt>
                <c:pt idx="31">
                  <c:v>1987</c:v>
                </c:pt>
                <c:pt idx="32">
                  <c:v>1988</c:v>
                </c:pt>
                <c:pt idx="33">
                  <c:v>1989</c:v>
                </c:pt>
                <c:pt idx="34">
                  <c:v>1990</c:v>
                </c:pt>
                <c:pt idx="35">
                  <c:v>1991</c:v>
                </c:pt>
                <c:pt idx="36">
                  <c:v>1992</c:v>
                </c:pt>
                <c:pt idx="37">
                  <c:v>1993</c:v>
                </c:pt>
                <c:pt idx="38">
                  <c:v>1994</c:v>
                </c:pt>
                <c:pt idx="39">
                  <c:v>1995</c:v>
                </c:pt>
                <c:pt idx="40">
                  <c:v>1996</c:v>
                </c:pt>
                <c:pt idx="41">
                  <c:v>1997</c:v>
                </c:pt>
                <c:pt idx="42">
                  <c:v>1998</c:v>
                </c:pt>
                <c:pt idx="43">
                  <c:v>1999</c:v>
                </c:pt>
                <c:pt idx="44">
                  <c:v>2000</c:v>
                </c:pt>
                <c:pt idx="45">
                  <c:v>2001</c:v>
                </c:pt>
                <c:pt idx="46">
                  <c:v>2002</c:v>
                </c:pt>
                <c:pt idx="47">
                  <c:v>2003</c:v>
                </c:pt>
                <c:pt idx="48">
                  <c:v>2004</c:v>
                </c:pt>
                <c:pt idx="49">
                  <c:v>2005</c:v>
                </c:pt>
                <c:pt idx="50">
                  <c:v>2006</c:v>
                </c:pt>
                <c:pt idx="51">
                  <c:v>2007</c:v>
                </c:pt>
                <c:pt idx="52">
                  <c:v>2008</c:v>
                </c:pt>
                <c:pt idx="53">
                  <c:v>2009</c:v>
                </c:pt>
                <c:pt idx="54">
                  <c:v>2010</c:v>
                </c:pt>
                <c:pt idx="55">
                  <c:v>2011</c:v>
                </c:pt>
                <c:pt idx="56">
                  <c:v>2012</c:v>
                </c:pt>
                <c:pt idx="57">
                  <c:v>2013</c:v>
                </c:pt>
                <c:pt idx="58">
                  <c:v>2014</c:v>
                </c:pt>
                <c:pt idx="59">
                  <c:v>2015</c:v>
                </c:pt>
              </c:numCache>
            </c:numRef>
          </c:cat>
          <c:val>
            <c:numRef>
              <c:f>'Summary by FY'!$I$157:$I$216</c:f>
              <c:numCache>
                <c:formatCode>General</c:formatCode>
                <c:ptCount val="60"/>
                <c:pt idx="33" formatCode="&quot;$&quot;#,##0.00">
                  <c:v>41.91343977055449</c:v>
                </c:pt>
                <c:pt idx="34" formatCode="&quot;$&quot;#,##0.00">
                  <c:v>34.497388384754991</c:v>
                </c:pt>
                <c:pt idx="35" formatCode="&quot;$&quot;#,##0.00">
                  <c:v>37.771620869565218</c:v>
                </c:pt>
                <c:pt idx="36" formatCode="&quot;$&quot;#,##0.00">
                  <c:v>32.953523648648648</c:v>
                </c:pt>
              </c:numCache>
            </c:numRef>
          </c:val>
          <c:smooth val="0"/>
          <c:extLst>
            <c:ext xmlns:c16="http://schemas.microsoft.com/office/drawing/2014/chart" uri="{C3380CC4-5D6E-409C-BE32-E72D297353CC}">
              <c16:uniqueId val="{00000007-09D7-439A-B26A-49F40EEA545B}"/>
            </c:ext>
          </c:extLst>
        </c:ser>
        <c:ser>
          <c:idx val="8"/>
          <c:order val="8"/>
          <c:tx>
            <c:strRef>
              <c:f>'Summary by FY'!$J$156</c:f>
              <c:strCache>
                <c:ptCount val="1"/>
                <c:pt idx="0">
                  <c:v>Clinton</c:v>
                </c:pt>
              </c:strCache>
            </c:strRef>
          </c:tx>
          <c:spPr>
            <a:ln w="63500" cap="rnd">
              <a:solidFill>
                <a:schemeClr val="accent3">
                  <a:lumMod val="60000"/>
                </a:schemeClr>
              </a:solidFill>
              <a:round/>
            </a:ln>
            <a:effectLst/>
          </c:spPr>
          <c:marker>
            <c:symbol val="none"/>
          </c:marker>
          <c:cat>
            <c:numRef>
              <c:f>'Summary by FY'!$A$157:$A$216</c:f>
              <c:numCache>
                <c:formatCode>General</c:formatCode>
                <c:ptCount val="60"/>
                <c:pt idx="0">
                  <c:v>1956</c:v>
                </c:pt>
                <c:pt idx="1">
                  <c:v>1957</c:v>
                </c:pt>
                <c:pt idx="2">
                  <c:v>1958</c:v>
                </c:pt>
                <c:pt idx="3">
                  <c:v>1959</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1975</c:v>
                </c:pt>
                <c:pt idx="20">
                  <c:v>1976</c:v>
                </c:pt>
                <c:pt idx="21">
                  <c:v>1977</c:v>
                </c:pt>
                <c:pt idx="22">
                  <c:v>1978</c:v>
                </c:pt>
                <c:pt idx="23">
                  <c:v>1979</c:v>
                </c:pt>
                <c:pt idx="24">
                  <c:v>1980</c:v>
                </c:pt>
                <c:pt idx="25">
                  <c:v>1981</c:v>
                </c:pt>
                <c:pt idx="26">
                  <c:v>1982</c:v>
                </c:pt>
                <c:pt idx="27">
                  <c:v>1983</c:v>
                </c:pt>
                <c:pt idx="28">
                  <c:v>1984</c:v>
                </c:pt>
                <c:pt idx="29">
                  <c:v>1985</c:v>
                </c:pt>
                <c:pt idx="30">
                  <c:v>1986</c:v>
                </c:pt>
                <c:pt idx="31">
                  <c:v>1987</c:v>
                </c:pt>
                <c:pt idx="32">
                  <c:v>1988</c:v>
                </c:pt>
                <c:pt idx="33">
                  <c:v>1989</c:v>
                </c:pt>
                <c:pt idx="34">
                  <c:v>1990</c:v>
                </c:pt>
                <c:pt idx="35">
                  <c:v>1991</c:v>
                </c:pt>
                <c:pt idx="36">
                  <c:v>1992</c:v>
                </c:pt>
                <c:pt idx="37">
                  <c:v>1993</c:v>
                </c:pt>
                <c:pt idx="38">
                  <c:v>1994</c:v>
                </c:pt>
                <c:pt idx="39">
                  <c:v>1995</c:v>
                </c:pt>
                <c:pt idx="40">
                  <c:v>1996</c:v>
                </c:pt>
                <c:pt idx="41">
                  <c:v>1997</c:v>
                </c:pt>
                <c:pt idx="42">
                  <c:v>1998</c:v>
                </c:pt>
                <c:pt idx="43">
                  <c:v>1999</c:v>
                </c:pt>
                <c:pt idx="44">
                  <c:v>2000</c:v>
                </c:pt>
                <c:pt idx="45">
                  <c:v>2001</c:v>
                </c:pt>
                <c:pt idx="46">
                  <c:v>2002</c:v>
                </c:pt>
                <c:pt idx="47">
                  <c:v>2003</c:v>
                </c:pt>
                <c:pt idx="48">
                  <c:v>2004</c:v>
                </c:pt>
                <c:pt idx="49">
                  <c:v>2005</c:v>
                </c:pt>
                <c:pt idx="50">
                  <c:v>2006</c:v>
                </c:pt>
                <c:pt idx="51">
                  <c:v>2007</c:v>
                </c:pt>
                <c:pt idx="52">
                  <c:v>2008</c:v>
                </c:pt>
                <c:pt idx="53">
                  <c:v>2009</c:v>
                </c:pt>
                <c:pt idx="54">
                  <c:v>2010</c:v>
                </c:pt>
                <c:pt idx="55">
                  <c:v>2011</c:v>
                </c:pt>
                <c:pt idx="56">
                  <c:v>2012</c:v>
                </c:pt>
                <c:pt idx="57">
                  <c:v>2013</c:v>
                </c:pt>
                <c:pt idx="58">
                  <c:v>2014</c:v>
                </c:pt>
                <c:pt idx="59">
                  <c:v>2015</c:v>
                </c:pt>
              </c:numCache>
            </c:numRef>
          </c:cat>
          <c:val>
            <c:numRef>
              <c:f>'Summary by FY'!$J$157:$J$216</c:f>
              <c:numCache>
                <c:formatCode>General</c:formatCode>
                <c:ptCount val="60"/>
                <c:pt idx="37" formatCode="&quot;$&quot;#,##0.00">
                  <c:v>27.39667704918033</c:v>
                </c:pt>
                <c:pt idx="38" formatCode="&quot;$&quot;#,##0.00">
                  <c:v>25.892142400000001</c:v>
                </c:pt>
                <c:pt idx="39" formatCode="&quot;$&quot;#,##0.00">
                  <c:v>55.432412130637637</c:v>
                </c:pt>
                <c:pt idx="40" formatCode="&quot;$&quot;#,##0.00">
                  <c:v>30.061061933534742</c:v>
                </c:pt>
                <c:pt idx="41" formatCode="&quot;$&quot;#,##0.00">
                  <c:v>56.030499261447559</c:v>
                </c:pt>
                <c:pt idx="42" formatCode="&quot;$&quot;#,##0.00">
                  <c:v>40.875648255813957</c:v>
                </c:pt>
                <c:pt idx="43" formatCode="&quot;$&quot;#,##0.00">
                  <c:v>68.290126600284495</c:v>
                </c:pt>
                <c:pt idx="44" formatCode="&quot;$&quot;#,##0.00">
                  <c:v>81.507070151306749</c:v>
                </c:pt>
              </c:numCache>
            </c:numRef>
          </c:val>
          <c:smooth val="0"/>
          <c:extLst>
            <c:ext xmlns:c16="http://schemas.microsoft.com/office/drawing/2014/chart" uri="{C3380CC4-5D6E-409C-BE32-E72D297353CC}">
              <c16:uniqueId val="{00000008-09D7-439A-B26A-49F40EEA545B}"/>
            </c:ext>
          </c:extLst>
        </c:ser>
        <c:ser>
          <c:idx val="9"/>
          <c:order val="9"/>
          <c:tx>
            <c:strRef>
              <c:f>'Summary by FY'!$K$156</c:f>
              <c:strCache>
                <c:ptCount val="1"/>
                <c:pt idx="0">
                  <c:v>Bush GW</c:v>
                </c:pt>
              </c:strCache>
            </c:strRef>
          </c:tx>
          <c:spPr>
            <a:ln w="63500" cap="rnd">
              <a:solidFill>
                <a:schemeClr val="accent4">
                  <a:lumMod val="60000"/>
                </a:schemeClr>
              </a:solidFill>
              <a:round/>
            </a:ln>
            <a:effectLst/>
          </c:spPr>
          <c:marker>
            <c:symbol val="none"/>
          </c:marker>
          <c:cat>
            <c:numRef>
              <c:f>'Summary by FY'!$A$157:$A$216</c:f>
              <c:numCache>
                <c:formatCode>General</c:formatCode>
                <c:ptCount val="60"/>
                <c:pt idx="0">
                  <c:v>1956</c:v>
                </c:pt>
                <c:pt idx="1">
                  <c:v>1957</c:v>
                </c:pt>
                <c:pt idx="2">
                  <c:v>1958</c:v>
                </c:pt>
                <c:pt idx="3">
                  <c:v>1959</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1975</c:v>
                </c:pt>
                <c:pt idx="20">
                  <c:v>1976</c:v>
                </c:pt>
                <c:pt idx="21">
                  <c:v>1977</c:v>
                </c:pt>
                <c:pt idx="22">
                  <c:v>1978</c:v>
                </c:pt>
                <c:pt idx="23">
                  <c:v>1979</c:v>
                </c:pt>
                <c:pt idx="24">
                  <c:v>1980</c:v>
                </c:pt>
                <c:pt idx="25">
                  <c:v>1981</c:v>
                </c:pt>
                <c:pt idx="26">
                  <c:v>1982</c:v>
                </c:pt>
                <c:pt idx="27">
                  <c:v>1983</c:v>
                </c:pt>
                <c:pt idx="28">
                  <c:v>1984</c:v>
                </c:pt>
                <c:pt idx="29">
                  <c:v>1985</c:v>
                </c:pt>
                <c:pt idx="30">
                  <c:v>1986</c:v>
                </c:pt>
                <c:pt idx="31">
                  <c:v>1987</c:v>
                </c:pt>
                <c:pt idx="32">
                  <c:v>1988</c:v>
                </c:pt>
                <c:pt idx="33">
                  <c:v>1989</c:v>
                </c:pt>
                <c:pt idx="34">
                  <c:v>1990</c:v>
                </c:pt>
                <c:pt idx="35">
                  <c:v>1991</c:v>
                </c:pt>
                <c:pt idx="36">
                  <c:v>1992</c:v>
                </c:pt>
                <c:pt idx="37">
                  <c:v>1993</c:v>
                </c:pt>
                <c:pt idx="38">
                  <c:v>1994</c:v>
                </c:pt>
                <c:pt idx="39">
                  <c:v>1995</c:v>
                </c:pt>
                <c:pt idx="40">
                  <c:v>1996</c:v>
                </c:pt>
                <c:pt idx="41">
                  <c:v>1997</c:v>
                </c:pt>
                <c:pt idx="42">
                  <c:v>1998</c:v>
                </c:pt>
                <c:pt idx="43">
                  <c:v>1999</c:v>
                </c:pt>
                <c:pt idx="44">
                  <c:v>2000</c:v>
                </c:pt>
                <c:pt idx="45">
                  <c:v>2001</c:v>
                </c:pt>
                <c:pt idx="46">
                  <c:v>2002</c:v>
                </c:pt>
                <c:pt idx="47">
                  <c:v>2003</c:v>
                </c:pt>
                <c:pt idx="48">
                  <c:v>2004</c:v>
                </c:pt>
                <c:pt idx="49">
                  <c:v>2005</c:v>
                </c:pt>
                <c:pt idx="50">
                  <c:v>2006</c:v>
                </c:pt>
                <c:pt idx="51">
                  <c:v>2007</c:v>
                </c:pt>
                <c:pt idx="52">
                  <c:v>2008</c:v>
                </c:pt>
                <c:pt idx="53">
                  <c:v>2009</c:v>
                </c:pt>
                <c:pt idx="54">
                  <c:v>2010</c:v>
                </c:pt>
                <c:pt idx="55">
                  <c:v>2011</c:v>
                </c:pt>
                <c:pt idx="56">
                  <c:v>2012</c:v>
                </c:pt>
                <c:pt idx="57">
                  <c:v>2013</c:v>
                </c:pt>
                <c:pt idx="58">
                  <c:v>2014</c:v>
                </c:pt>
                <c:pt idx="59">
                  <c:v>2015</c:v>
                </c:pt>
              </c:numCache>
            </c:numRef>
          </c:cat>
          <c:val>
            <c:numRef>
              <c:f>'Summary by FY'!$K$157:$K$216</c:f>
              <c:numCache>
                <c:formatCode>General</c:formatCode>
                <c:ptCount val="60"/>
                <c:pt idx="45" formatCode="&quot;$&quot;#,##0.00">
                  <c:v>62.341477911646592</c:v>
                </c:pt>
                <c:pt idx="46" formatCode="&quot;$&quot;#,##0.00">
                  <c:v>44.363267457180498</c:v>
                </c:pt>
                <c:pt idx="47" formatCode="&quot;$&quot;#,##0.00">
                  <c:v>91.171842783505141</c:v>
                </c:pt>
                <c:pt idx="48" formatCode="&quot;$&quot;#,##0.00">
                  <c:v>50.499242158092841</c:v>
                </c:pt>
                <c:pt idx="49" formatCode="&quot;$&quot;#,##0.00">
                  <c:v>66.093199029126225</c:v>
                </c:pt>
                <c:pt idx="50" formatCode="&quot;$&quot;#,##0.00">
                  <c:v>26.426638072855461</c:v>
                </c:pt>
                <c:pt idx="51" formatCode="&quot;$&quot;#,##0.00">
                  <c:v>84.484315428571421</c:v>
                </c:pt>
                <c:pt idx="52" formatCode="&quot;$&quot;#,##0.00">
                  <c:v>13.278125550660791</c:v>
                </c:pt>
              </c:numCache>
            </c:numRef>
          </c:val>
          <c:smooth val="0"/>
          <c:extLst>
            <c:ext xmlns:c16="http://schemas.microsoft.com/office/drawing/2014/chart" uri="{C3380CC4-5D6E-409C-BE32-E72D297353CC}">
              <c16:uniqueId val="{00000009-09D7-439A-B26A-49F40EEA545B}"/>
            </c:ext>
          </c:extLst>
        </c:ser>
        <c:ser>
          <c:idx val="10"/>
          <c:order val="10"/>
          <c:tx>
            <c:strRef>
              <c:f>'Summary by FY'!$L$156</c:f>
              <c:strCache>
                <c:ptCount val="1"/>
                <c:pt idx="0">
                  <c:v>Obama</c:v>
                </c:pt>
              </c:strCache>
            </c:strRef>
          </c:tx>
          <c:spPr>
            <a:ln w="63500" cap="rnd">
              <a:solidFill>
                <a:schemeClr val="accent5">
                  <a:lumMod val="60000"/>
                </a:schemeClr>
              </a:solidFill>
              <a:round/>
            </a:ln>
            <a:effectLst/>
          </c:spPr>
          <c:marker>
            <c:symbol val="none"/>
          </c:marker>
          <c:cat>
            <c:numRef>
              <c:f>'Summary by FY'!$A$157:$A$216</c:f>
              <c:numCache>
                <c:formatCode>General</c:formatCode>
                <c:ptCount val="60"/>
                <c:pt idx="0">
                  <c:v>1956</c:v>
                </c:pt>
                <c:pt idx="1">
                  <c:v>1957</c:v>
                </c:pt>
                <c:pt idx="2">
                  <c:v>1958</c:v>
                </c:pt>
                <c:pt idx="3">
                  <c:v>1959</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1975</c:v>
                </c:pt>
                <c:pt idx="20">
                  <c:v>1976</c:v>
                </c:pt>
                <c:pt idx="21">
                  <c:v>1977</c:v>
                </c:pt>
                <c:pt idx="22">
                  <c:v>1978</c:v>
                </c:pt>
                <c:pt idx="23">
                  <c:v>1979</c:v>
                </c:pt>
                <c:pt idx="24">
                  <c:v>1980</c:v>
                </c:pt>
                <c:pt idx="25">
                  <c:v>1981</c:v>
                </c:pt>
                <c:pt idx="26">
                  <c:v>1982</c:v>
                </c:pt>
                <c:pt idx="27">
                  <c:v>1983</c:v>
                </c:pt>
                <c:pt idx="28">
                  <c:v>1984</c:v>
                </c:pt>
                <c:pt idx="29">
                  <c:v>1985</c:v>
                </c:pt>
                <c:pt idx="30">
                  <c:v>1986</c:v>
                </c:pt>
                <c:pt idx="31">
                  <c:v>1987</c:v>
                </c:pt>
                <c:pt idx="32">
                  <c:v>1988</c:v>
                </c:pt>
                <c:pt idx="33">
                  <c:v>1989</c:v>
                </c:pt>
                <c:pt idx="34">
                  <c:v>1990</c:v>
                </c:pt>
                <c:pt idx="35">
                  <c:v>1991</c:v>
                </c:pt>
                <c:pt idx="36">
                  <c:v>1992</c:v>
                </c:pt>
                <c:pt idx="37">
                  <c:v>1993</c:v>
                </c:pt>
                <c:pt idx="38">
                  <c:v>1994</c:v>
                </c:pt>
                <c:pt idx="39">
                  <c:v>1995</c:v>
                </c:pt>
                <c:pt idx="40">
                  <c:v>1996</c:v>
                </c:pt>
                <c:pt idx="41">
                  <c:v>1997</c:v>
                </c:pt>
                <c:pt idx="42">
                  <c:v>1998</c:v>
                </c:pt>
                <c:pt idx="43">
                  <c:v>1999</c:v>
                </c:pt>
                <c:pt idx="44">
                  <c:v>2000</c:v>
                </c:pt>
                <c:pt idx="45">
                  <c:v>2001</c:v>
                </c:pt>
                <c:pt idx="46">
                  <c:v>2002</c:v>
                </c:pt>
                <c:pt idx="47">
                  <c:v>2003</c:v>
                </c:pt>
                <c:pt idx="48">
                  <c:v>2004</c:v>
                </c:pt>
                <c:pt idx="49">
                  <c:v>2005</c:v>
                </c:pt>
                <c:pt idx="50">
                  <c:v>2006</c:v>
                </c:pt>
                <c:pt idx="51">
                  <c:v>2007</c:v>
                </c:pt>
                <c:pt idx="52">
                  <c:v>2008</c:v>
                </c:pt>
                <c:pt idx="53">
                  <c:v>2009</c:v>
                </c:pt>
                <c:pt idx="54">
                  <c:v>2010</c:v>
                </c:pt>
                <c:pt idx="55">
                  <c:v>2011</c:v>
                </c:pt>
                <c:pt idx="56">
                  <c:v>2012</c:v>
                </c:pt>
                <c:pt idx="57">
                  <c:v>2013</c:v>
                </c:pt>
                <c:pt idx="58">
                  <c:v>2014</c:v>
                </c:pt>
                <c:pt idx="59">
                  <c:v>2015</c:v>
                </c:pt>
              </c:numCache>
            </c:numRef>
          </c:cat>
          <c:val>
            <c:numRef>
              <c:f>'Summary by FY'!$L$157:$L$216</c:f>
              <c:numCache>
                <c:formatCode>General</c:formatCode>
                <c:ptCount val="60"/>
                <c:pt idx="53" formatCode="&quot;$&quot;#,##0.00">
                  <c:v>57.217083977900558</c:v>
                </c:pt>
                <c:pt idx="54" formatCode="&quot;$&quot;#,##0.00">
                  <c:v>28.885223913043475</c:v>
                </c:pt>
                <c:pt idx="55" formatCode="&quot;$&quot;#,##0.00">
                  <c:v>99.407840885142249</c:v>
                </c:pt>
                <c:pt idx="56" formatCode="&quot;$&quot;#,##0.00">
                  <c:v>48.108973168214654</c:v>
                </c:pt>
                <c:pt idx="57" formatCode="&quot;$&quot;#,##0.00">
                  <c:v>75.234398779247215</c:v>
                </c:pt>
                <c:pt idx="58" formatCode="&quot;$&quot;#,##0.00">
                  <c:v>35.609092092092098</c:v>
                </c:pt>
                <c:pt idx="59" formatCode="&quot;$&quot;#,##0.00">
                  <c:v>52.923048999999999</c:v>
                </c:pt>
              </c:numCache>
            </c:numRef>
          </c:val>
          <c:smooth val="0"/>
          <c:extLst>
            <c:ext xmlns:c16="http://schemas.microsoft.com/office/drawing/2014/chart" uri="{C3380CC4-5D6E-409C-BE32-E72D297353CC}">
              <c16:uniqueId val="{0000000A-09D7-439A-B26A-49F40EEA545B}"/>
            </c:ext>
          </c:extLst>
        </c:ser>
        <c:dLbls>
          <c:showLegendKey val="0"/>
          <c:showVal val="0"/>
          <c:showCatName val="0"/>
          <c:showSerName val="0"/>
          <c:showPercent val="0"/>
          <c:showBubbleSize val="0"/>
        </c:dLbls>
        <c:smooth val="0"/>
        <c:axId val="734398376"/>
        <c:axId val="734406248"/>
      </c:lineChart>
      <c:catAx>
        <c:axId val="73439837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400" b="1">
                    <a:latin typeface="Calibri" panose="020F0502020204030204" pitchFamily="34" charset="0"/>
                    <a:cs typeface="Calibri" panose="020F0502020204030204" pitchFamily="34" charset="0"/>
                  </a:rPr>
                  <a:t>Year</a:t>
                </a:r>
              </a:p>
            </c:rich>
          </c:tx>
          <c:layout>
            <c:manualLayout>
              <c:xMode val="edge"/>
              <c:yMode val="edge"/>
              <c:x val="0.52516925017816529"/>
              <c:y val="0.6759324859564734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out"/>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34406248"/>
        <c:crossesAt val="0"/>
        <c:auto val="1"/>
        <c:lblAlgn val="ctr"/>
        <c:lblOffset val="100"/>
        <c:tickLblSkip val="5"/>
        <c:noMultiLvlLbl val="0"/>
      </c:catAx>
      <c:valAx>
        <c:axId val="734406248"/>
        <c:scaling>
          <c:orientation val="minMax"/>
          <c:max val="12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800" baseline="0">
                    <a:solidFill>
                      <a:schemeClr val="tx1"/>
                    </a:solidFill>
                    <a:latin typeface="Calibri" panose="020F0502020204030204" pitchFamily="34" charset="0"/>
                    <a:cs typeface="Calibri" panose="020F0502020204030204" pitchFamily="34" charset="0"/>
                  </a:rPr>
                  <a:t>Million dollars (contant 2015)</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34398376"/>
        <c:crosses val="autoZero"/>
        <c:crossBetween val="between"/>
      </c:valAx>
      <c:spPr>
        <a:noFill/>
        <a:ln>
          <a:noFill/>
        </a:ln>
        <a:effectLst/>
      </c:spPr>
    </c:plotArea>
    <c:legend>
      <c:legendPos val="b"/>
      <c:layout>
        <c:manualLayout>
          <c:xMode val="edge"/>
          <c:yMode val="edge"/>
          <c:x val="5.7411803624049483E-2"/>
          <c:y val="0.80104902314500137"/>
          <c:w val="0.88517621864431129"/>
          <c:h val="0.17357041205148349"/>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solidFill>
      <a:srgbClr val="FFFFFF"/>
    </a:solid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21856920183441E-2"/>
          <c:y val="3.3789381693445746E-2"/>
          <c:w val="0.89870339178233771"/>
          <c:h val="0.62530693670131732"/>
        </c:manualLayout>
      </c:layout>
      <c:lineChart>
        <c:grouping val="standard"/>
        <c:varyColors val="0"/>
        <c:ser>
          <c:idx val="0"/>
          <c:order val="0"/>
          <c:tx>
            <c:strRef>
              <c:f>'Sorted SOI'!$B$256</c:f>
              <c:strCache>
                <c:ptCount val="1"/>
                <c:pt idx="0">
                  <c:v>Forests</c:v>
                </c:pt>
              </c:strCache>
            </c:strRef>
          </c:tx>
          <c:spPr>
            <a:ln w="50800" cap="rnd">
              <a:solidFill>
                <a:schemeClr val="accent1"/>
              </a:solidFill>
              <a:round/>
            </a:ln>
            <a:effectLst/>
          </c:spPr>
          <c:marker>
            <c:symbol val="none"/>
          </c:marker>
          <c:cat>
            <c:strRef>
              <c:f>'Sorted SOI'!$C$255:$P$255</c:f>
              <c:strCache>
                <c:ptCount val="14"/>
                <c:pt idx="0">
                  <c:v>FY 2001</c:v>
                </c:pt>
                <c:pt idx="1">
                  <c:v>FY 2002</c:v>
                </c:pt>
                <c:pt idx="2">
                  <c:v>FY 2003</c:v>
                </c:pt>
                <c:pt idx="3">
                  <c:v>FY 2004</c:v>
                </c:pt>
                <c:pt idx="4">
                  <c:v>FY 2005</c:v>
                </c:pt>
                <c:pt idx="5">
                  <c:v>FY 2006</c:v>
                </c:pt>
                <c:pt idx="6">
                  <c:v>FY 2007</c:v>
                </c:pt>
                <c:pt idx="7">
                  <c:v>FY 2008</c:v>
                </c:pt>
                <c:pt idx="8">
                  <c:v>FY 2009</c:v>
                </c:pt>
                <c:pt idx="9">
                  <c:v>FY 2010</c:v>
                </c:pt>
                <c:pt idx="10">
                  <c:v>FY 2011</c:v>
                </c:pt>
                <c:pt idx="11">
                  <c:v>FY 2012</c:v>
                </c:pt>
                <c:pt idx="12">
                  <c:v>FY 2013</c:v>
                </c:pt>
                <c:pt idx="13">
                  <c:v>FY 2014</c:v>
                </c:pt>
              </c:strCache>
            </c:strRef>
          </c:cat>
          <c:val>
            <c:numRef>
              <c:f>'Sorted SOI'!$C$256:$P$256</c:f>
              <c:numCache>
                <c:formatCode>"$"#,##0.000</c:formatCode>
                <c:ptCount val="14"/>
                <c:pt idx="0">
                  <c:v>24.589461850399495</c:v>
                </c:pt>
                <c:pt idx="1">
                  <c:v>14.044795783926217</c:v>
                </c:pt>
                <c:pt idx="2">
                  <c:v>18.517087246074375</c:v>
                </c:pt>
                <c:pt idx="3">
                  <c:v>15.424670941189754</c:v>
                </c:pt>
                <c:pt idx="4">
                  <c:v>15.590184227772522</c:v>
                </c:pt>
                <c:pt idx="5">
                  <c:v>17.656602708803611</c:v>
                </c:pt>
                <c:pt idx="6">
                  <c:v>19.653331199048719</c:v>
                </c:pt>
                <c:pt idx="7">
                  <c:v>19.817032894447138</c:v>
                </c:pt>
                <c:pt idx="8">
                  <c:v>19.910292103053603</c:v>
                </c:pt>
                <c:pt idx="9">
                  <c:v>20.693478260869565</c:v>
                </c:pt>
                <c:pt idx="10">
                  <c:v>29.889466086425085</c:v>
                </c:pt>
                <c:pt idx="11">
                  <c:v>18.034377742218552</c:v>
                </c:pt>
                <c:pt idx="12">
                  <c:v>25.776552341611804</c:v>
                </c:pt>
                <c:pt idx="13">
                  <c:v>21.409262930257704</c:v>
                </c:pt>
              </c:numCache>
            </c:numRef>
          </c:val>
          <c:smooth val="0"/>
          <c:extLst>
            <c:ext xmlns:c16="http://schemas.microsoft.com/office/drawing/2014/chart" uri="{C3380CC4-5D6E-409C-BE32-E72D297353CC}">
              <c16:uniqueId val="{00000000-3A2B-4C39-9F96-B67385FDA00D}"/>
            </c:ext>
          </c:extLst>
        </c:ser>
        <c:ser>
          <c:idx val="1"/>
          <c:order val="1"/>
          <c:tx>
            <c:strRef>
              <c:f>'Sorted SOI'!$B$257</c:f>
              <c:strCache>
                <c:ptCount val="1"/>
                <c:pt idx="0">
                  <c:v>Wood &amp; Paper Products</c:v>
                </c:pt>
              </c:strCache>
            </c:strRef>
          </c:tx>
          <c:spPr>
            <a:ln w="50800" cap="rnd">
              <a:solidFill>
                <a:schemeClr val="accent2"/>
              </a:solidFill>
              <a:round/>
            </a:ln>
            <a:effectLst/>
          </c:spPr>
          <c:marker>
            <c:symbol val="none"/>
          </c:marker>
          <c:cat>
            <c:strRef>
              <c:f>'Sorted SOI'!$C$255:$P$255</c:f>
              <c:strCache>
                <c:ptCount val="14"/>
                <c:pt idx="0">
                  <c:v>FY 2001</c:v>
                </c:pt>
                <c:pt idx="1">
                  <c:v>FY 2002</c:v>
                </c:pt>
                <c:pt idx="2">
                  <c:v>FY 2003</c:v>
                </c:pt>
                <c:pt idx="3">
                  <c:v>FY 2004</c:v>
                </c:pt>
                <c:pt idx="4">
                  <c:v>FY 2005</c:v>
                </c:pt>
                <c:pt idx="5">
                  <c:v>FY 2006</c:v>
                </c:pt>
                <c:pt idx="6">
                  <c:v>FY 2007</c:v>
                </c:pt>
                <c:pt idx="7">
                  <c:v>FY 2008</c:v>
                </c:pt>
                <c:pt idx="8">
                  <c:v>FY 2009</c:v>
                </c:pt>
                <c:pt idx="9">
                  <c:v>FY 2010</c:v>
                </c:pt>
                <c:pt idx="10">
                  <c:v>FY 2011</c:v>
                </c:pt>
                <c:pt idx="11">
                  <c:v>FY 2012</c:v>
                </c:pt>
                <c:pt idx="12">
                  <c:v>FY 2013</c:v>
                </c:pt>
                <c:pt idx="13">
                  <c:v>FY 2014</c:v>
                </c:pt>
              </c:strCache>
            </c:strRef>
          </c:cat>
          <c:val>
            <c:numRef>
              <c:f>'Sorted SOI'!$C$257:$P$257</c:f>
              <c:numCache>
                <c:formatCode>"$"#,##0.000</c:formatCode>
                <c:ptCount val="14"/>
                <c:pt idx="0">
                  <c:v>11.571354006343769</c:v>
                </c:pt>
                <c:pt idx="1">
                  <c:v>12.12516469038208</c:v>
                </c:pt>
                <c:pt idx="2">
                  <c:v>15.318622715152452</c:v>
                </c:pt>
                <c:pt idx="3">
                  <c:v>10.199882053276786</c:v>
                </c:pt>
                <c:pt idx="4">
                  <c:v>14.267336585839463</c:v>
                </c:pt>
                <c:pt idx="5">
                  <c:v>10.344949209932278</c:v>
                </c:pt>
                <c:pt idx="6">
                  <c:v>6.2839437006208474</c:v>
                </c:pt>
                <c:pt idx="7">
                  <c:v>12.325509709806687</c:v>
                </c:pt>
                <c:pt idx="8">
                  <c:v>12.225462901586459</c:v>
                </c:pt>
                <c:pt idx="9">
                  <c:v>8.3652173913043484</c:v>
                </c:pt>
                <c:pt idx="10">
                  <c:v>17.292393285776001</c:v>
                </c:pt>
                <c:pt idx="11">
                  <c:v>14.414907345274351</c:v>
                </c:pt>
                <c:pt idx="12">
                  <c:v>7.2349344267298816</c:v>
                </c:pt>
                <c:pt idx="13">
                  <c:v>7.2916040928295391</c:v>
                </c:pt>
              </c:numCache>
            </c:numRef>
          </c:val>
          <c:smooth val="0"/>
          <c:extLst>
            <c:ext xmlns:c16="http://schemas.microsoft.com/office/drawing/2014/chart" uri="{C3380CC4-5D6E-409C-BE32-E72D297353CC}">
              <c16:uniqueId val="{00000001-3A2B-4C39-9F96-B67385FDA00D}"/>
            </c:ext>
          </c:extLst>
        </c:ser>
        <c:ser>
          <c:idx val="2"/>
          <c:order val="2"/>
          <c:tx>
            <c:strRef>
              <c:f>'Sorted SOI'!$B$258</c:f>
              <c:strCache>
                <c:ptCount val="1"/>
                <c:pt idx="0">
                  <c:v>General Forestry</c:v>
                </c:pt>
              </c:strCache>
            </c:strRef>
          </c:tx>
          <c:spPr>
            <a:ln w="50800" cap="rnd">
              <a:solidFill>
                <a:schemeClr val="accent3"/>
              </a:solidFill>
              <a:round/>
            </a:ln>
            <a:effectLst/>
          </c:spPr>
          <c:marker>
            <c:symbol val="none"/>
          </c:marker>
          <c:cat>
            <c:strRef>
              <c:f>'Sorted SOI'!$C$255:$P$255</c:f>
              <c:strCache>
                <c:ptCount val="14"/>
                <c:pt idx="0">
                  <c:v>FY 2001</c:v>
                </c:pt>
                <c:pt idx="1">
                  <c:v>FY 2002</c:v>
                </c:pt>
                <c:pt idx="2">
                  <c:v>FY 2003</c:v>
                </c:pt>
                <c:pt idx="3">
                  <c:v>FY 2004</c:v>
                </c:pt>
                <c:pt idx="4">
                  <c:v>FY 2005</c:v>
                </c:pt>
                <c:pt idx="5">
                  <c:v>FY 2006</c:v>
                </c:pt>
                <c:pt idx="6">
                  <c:v>FY 2007</c:v>
                </c:pt>
                <c:pt idx="7">
                  <c:v>FY 2008</c:v>
                </c:pt>
                <c:pt idx="8">
                  <c:v>FY 2009</c:v>
                </c:pt>
                <c:pt idx="9">
                  <c:v>FY 2010</c:v>
                </c:pt>
                <c:pt idx="10">
                  <c:v>FY 2011</c:v>
                </c:pt>
                <c:pt idx="11">
                  <c:v>FY 2012</c:v>
                </c:pt>
                <c:pt idx="12">
                  <c:v>FY 2013</c:v>
                </c:pt>
                <c:pt idx="13">
                  <c:v>FY 2014</c:v>
                </c:pt>
              </c:strCache>
            </c:strRef>
          </c:cat>
          <c:val>
            <c:numRef>
              <c:f>'Sorted SOI'!$C$258:$P$258</c:f>
              <c:numCache>
                <c:formatCode>"$"#,##0.000</c:formatCode>
                <c:ptCount val="14"/>
                <c:pt idx="0">
                  <c:v>10.80983417872295</c:v>
                </c:pt>
                <c:pt idx="1">
                  <c:v>8.7549407114624493</c:v>
                </c:pt>
                <c:pt idx="2">
                  <c:v>8.0225683038992148</c:v>
                </c:pt>
                <c:pt idx="3">
                  <c:v>7.7618981893923227</c:v>
                </c:pt>
                <c:pt idx="4">
                  <c:v>7.7028568654579006</c:v>
                </c:pt>
                <c:pt idx="5">
                  <c:v>9.1516177577125646</c:v>
                </c:pt>
                <c:pt idx="6">
                  <c:v>5.2011753810269719</c:v>
                </c:pt>
                <c:pt idx="7">
                  <c:v>8.6661675987493965</c:v>
                </c:pt>
                <c:pt idx="8">
                  <c:v>7.1965177427195188</c:v>
                </c:pt>
                <c:pt idx="9">
                  <c:v>3.1521739130434781E-2</c:v>
                </c:pt>
                <c:pt idx="10">
                  <c:v>20.201679609706751</c:v>
                </c:pt>
                <c:pt idx="11">
                  <c:v>14.146492541165539</c:v>
                </c:pt>
                <c:pt idx="12">
                  <c:v>12.989510311638364</c:v>
                </c:pt>
                <c:pt idx="13">
                  <c:v>11.68879277547506</c:v>
                </c:pt>
              </c:numCache>
            </c:numRef>
          </c:val>
          <c:smooth val="0"/>
          <c:extLst>
            <c:ext xmlns:c16="http://schemas.microsoft.com/office/drawing/2014/chart" uri="{C3380CC4-5D6E-409C-BE32-E72D297353CC}">
              <c16:uniqueId val="{00000002-3A2B-4C39-9F96-B67385FDA00D}"/>
            </c:ext>
          </c:extLst>
        </c:ser>
        <c:ser>
          <c:idx val="3"/>
          <c:order val="3"/>
          <c:tx>
            <c:strRef>
              <c:f>'Sorted SOI'!$B$259</c:f>
              <c:strCache>
                <c:ptCount val="1"/>
                <c:pt idx="0">
                  <c:v>Short Rotation Woody Crops</c:v>
                </c:pt>
              </c:strCache>
            </c:strRef>
          </c:tx>
          <c:spPr>
            <a:ln w="50800" cap="rnd">
              <a:solidFill>
                <a:schemeClr val="accent4"/>
              </a:solidFill>
              <a:round/>
            </a:ln>
            <a:effectLst/>
          </c:spPr>
          <c:marker>
            <c:symbol val="none"/>
          </c:marker>
          <c:cat>
            <c:strRef>
              <c:f>'Sorted SOI'!$C$255:$P$255</c:f>
              <c:strCache>
                <c:ptCount val="14"/>
                <c:pt idx="0">
                  <c:v>FY 2001</c:v>
                </c:pt>
                <c:pt idx="1">
                  <c:v>FY 2002</c:v>
                </c:pt>
                <c:pt idx="2">
                  <c:v>FY 2003</c:v>
                </c:pt>
                <c:pt idx="3">
                  <c:v>FY 2004</c:v>
                </c:pt>
                <c:pt idx="4">
                  <c:v>FY 2005</c:v>
                </c:pt>
                <c:pt idx="5">
                  <c:v>FY 2006</c:v>
                </c:pt>
                <c:pt idx="6">
                  <c:v>FY 2007</c:v>
                </c:pt>
                <c:pt idx="7">
                  <c:v>FY 2008</c:v>
                </c:pt>
                <c:pt idx="8">
                  <c:v>FY 2009</c:v>
                </c:pt>
                <c:pt idx="9">
                  <c:v>FY 2010</c:v>
                </c:pt>
                <c:pt idx="10">
                  <c:v>FY 2011</c:v>
                </c:pt>
                <c:pt idx="11">
                  <c:v>FY 2012</c:v>
                </c:pt>
                <c:pt idx="12">
                  <c:v>FY 2013</c:v>
                </c:pt>
                <c:pt idx="13">
                  <c:v>FY 2014</c:v>
                </c:pt>
              </c:strCache>
            </c:strRef>
          </c:cat>
          <c:val>
            <c:numRef>
              <c:f>'Sorted SOI'!$C$259:$P$259</c:f>
              <c:numCache>
                <c:formatCode>"$"#,##0.000</c:formatCode>
                <c:ptCount val="14"/>
                <c:pt idx="0">
                  <c:v>0.80568530092747492</c:v>
                </c:pt>
                <c:pt idx="1">
                  <c:v>1.0764163372859024</c:v>
                </c:pt>
                <c:pt idx="2">
                  <c:v>1.6398088392523604</c:v>
                </c:pt>
                <c:pt idx="3">
                  <c:v>0.84319359574387986</c:v>
                </c:pt>
                <c:pt idx="4">
                  <c:v>0.81191291050753667</c:v>
                </c:pt>
                <c:pt idx="5">
                  <c:v>0.99934161023325807</c:v>
                </c:pt>
                <c:pt idx="6">
                  <c:v>1.2073952961891585</c:v>
                </c:pt>
                <c:pt idx="7">
                  <c:v>2.3988286582412259</c:v>
                </c:pt>
                <c:pt idx="8">
                  <c:v>2.118962393389014</c:v>
                </c:pt>
                <c:pt idx="9">
                  <c:v>0.19130434782608693</c:v>
                </c:pt>
                <c:pt idx="10">
                  <c:v>13.385245988008808</c:v>
                </c:pt>
                <c:pt idx="11">
                  <c:v>4.0830021163474939</c:v>
                </c:pt>
                <c:pt idx="12">
                  <c:v>8.5362255435612031</c:v>
                </c:pt>
                <c:pt idx="13">
                  <c:v>7.9343625478064101</c:v>
                </c:pt>
              </c:numCache>
            </c:numRef>
          </c:val>
          <c:smooth val="0"/>
          <c:extLst>
            <c:ext xmlns:c16="http://schemas.microsoft.com/office/drawing/2014/chart" uri="{C3380CC4-5D6E-409C-BE32-E72D297353CC}">
              <c16:uniqueId val="{00000003-3A2B-4C39-9F96-B67385FDA00D}"/>
            </c:ext>
          </c:extLst>
        </c:ser>
        <c:ser>
          <c:idx val="4"/>
          <c:order val="4"/>
          <c:tx>
            <c:strRef>
              <c:f>'Sorted SOI'!$B$260</c:f>
              <c:strCache>
                <c:ptCount val="1"/>
                <c:pt idx="0">
                  <c:v>Rangelands &amp; Grasslands</c:v>
                </c:pt>
              </c:strCache>
            </c:strRef>
          </c:tx>
          <c:spPr>
            <a:ln w="50800" cap="rnd">
              <a:solidFill>
                <a:schemeClr val="accent5"/>
              </a:solidFill>
              <a:round/>
            </a:ln>
            <a:effectLst/>
          </c:spPr>
          <c:marker>
            <c:symbol val="none"/>
          </c:marker>
          <c:cat>
            <c:strRef>
              <c:f>'Sorted SOI'!$C$255:$P$255</c:f>
              <c:strCache>
                <c:ptCount val="14"/>
                <c:pt idx="0">
                  <c:v>FY 2001</c:v>
                </c:pt>
                <c:pt idx="1">
                  <c:v>FY 2002</c:v>
                </c:pt>
                <c:pt idx="2">
                  <c:v>FY 2003</c:v>
                </c:pt>
                <c:pt idx="3">
                  <c:v>FY 2004</c:v>
                </c:pt>
                <c:pt idx="4">
                  <c:v>FY 2005</c:v>
                </c:pt>
                <c:pt idx="5">
                  <c:v>FY 2006</c:v>
                </c:pt>
                <c:pt idx="6">
                  <c:v>FY 2007</c:v>
                </c:pt>
                <c:pt idx="7">
                  <c:v>FY 2008</c:v>
                </c:pt>
                <c:pt idx="8">
                  <c:v>FY 2009</c:v>
                </c:pt>
                <c:pt idx="9">
                  <c:v>FY 2010</c:v>
                </c:pt>
                <c:pt idx="10">
                  <c:v>FY 2011</c:v>
                </c:pt>
                <c:pt idx="11">
                  <c:v>FY 2012</c:v>
                </c:pt>
                <c:pt idx="12">
                  <c:v>FY 2013</c:v>
                </c:pt>
                <c:pt idx="13">
                  <c:v>FY 2014</c:v>
                </c:pt>
              </c:strCache>
            </c:strRef>
          </c:cat>
          <c:val>
            <c:numRef>
              <c:f>'Sorted SOI'!$C$260:$P$260</c:f>
              <c:numCache>
                <c:formatCode>"$"#,##0.000</c:formatCode>
                <c:ptCount val="14"/>
                <c:pt idx="0">
                  <c:v>6.6649714262771189</c:v>
                </c:pt>
                <c:pt idx="1">
                  <c:v>2.3596837944664029</c:v>
                </c:pt>
                <c:pt idx="2">
                  <c:v>3.5243652664528344</c:v>
                </c:pt>
                <c:pt idx="3">
                  <c:v>3.0001129277137157</c:v>
                </c:pt>
                <c:pt idx="4">
                  <c:v>3.4600354377533442</c:v>
                </c:pt>
                <c:pt idx="5">
                  <c:v>3.8151335590669673</c:v>
                </c:pt>
                <c:pt idx="6">
                  <c:v>3.6702072923931803</c:v>
                </c:pt>
                <c:pt idx="7">
                  <c:v>7.2372187238539789</c:v>
                </c:pt>
                <c:pt idx="8">
                  <c:v>3.421494542401343</c:v>
                </c:pt>
                <c:pt idx="9">
                  <c:v>3.3641304347826084</c:v>
                </c:pt>
                <c:pt idx="10">
                  <c:v>2.121113136571025</c:v>
                </c:pt>
                <c:pt idx="11">
                  <c:v>2.4085066845609866</c:v>
                </c:pt>
                <c:pt idx="12">
                  <c:v>1.7255588226316805</c:v>
                </c:pt>
                <c:pt idx="13">
                  <c:v>1.7260367233335334</c:v>
                </c:pt>
              </c:numCache>
            </c:numRef>
          </c:val>
          <c:smooth val="0"/>
          <c:extLst>
            <c:ext xmlns:c16="http://schemas.microsoft.com/office/drawing/2014/chart" uri="{C3380CC4-5D6E-409C-BE32-E72D297353CC}">
              <c16:uniqueId val="{00000004-3A2B-4C39-9F96-B67385FDA00D}"/>
            </c:ext>
          </c:extLst>
        </c:ser>
        <c:ser>
          <c:idx val="5"/>
          <c:order val="5"/>
          <c:tx>
            <c:strRef>
              <c:f>'Sorted SOI'!$B$261</c:f>
              <c:strCache>
                <c:ptCount val="1"/>
                <c:pt idx="0">
                  <c:v>Other Natural Resources</c:v>
                </c:pt>
              </c:strCache>
            </c:strRef>
          </c:tx>
          <c:spPr>
            <a:ln w="50800" cap="rnd">
              <a:solidFill>
                <a:schemeClr val="accent6"/>
              </a:solidFill>
              <a:round/>
            </a:ln>
            <a:effectLst/>
          </c:spPr>
          <c:marker>
            <c:symbol val="none"/>
          </c:marker>
          <c:cat>
            <c:strRef>
              <c:f>'Sorted SOI'!$C$255:$P$255</c:f>
              <c:strCache>
                <c:ptCount val="14"/>
                <c:pt idx="0">
                  <c:v>FY 2001</c:v>
                </c:pt>
                <c:pt idx="1">
                  <c:v>FY 2002</c:v>
                </c:pt>
                <c:pt idx="2">
                  <c:v>FY 2003</c:v>
                </c:pt>
                <c:pt idx="3">
                  <c:v>FY 2004</c:v>
                </c:pt>
                <c:pt idx="4">
                  <c:v>FY 2005</c:v>
                </c:pt>
                <c:pt idx="5">
                  <c:v>FY 2006</c:v>
                </c:pt>
                <c:pt idx="6">
                  <c:v>FY 2007</c:v>
                </c:pt>
                <c:pt idx="7">
                  <c:v>FY 2008</c:v>
                </c:pt>
                <c:pt idx="8">
                  <c:v>FY 2009</c:v>
                </c:pt>
                <c:pt idx="9">
                  <c:v>FY 2010</c:v>
                </c:pt>
                <c:pt idx="10">
                  <c:v>FY 2011</c:v>
                </c:pt>
                <c:pt idx="11">
                  <c:v>FY 2012</c:v>
                </c:pt>
                <c:pt idx="12">
                  <c:v>FY 2013</c:v>
                </c:pt>
                <c:pt idx="13">
                  <c:v>FY 2014</c:v>
                </c:pt>
              </c:strCache>
            </c:strRef>
          </c:cat>
          <c:val>
            <c:numRef>
              <c:f>'Sorted SOI'!$C$261:$P$261</c:f>
              <c:numCache>
                <c:formatCode>"$"#,##0.000</c:formatCode>
                <c:ptCount val="14"/>
                <c:pt idx="0">
                  <c:v>2.3247099131412359</c:v>
                </c:pt>
                <c:pt idx="1">
                  <c:v>2.5915678524374171</c:v>
                </c:pt>
                <c:pt idx="2">
                  <c:v>3.7497906764050439</c:v>
                </c:pt>
                <c:pt idx="3">
                  <c:v>3.1243334128009836</c:v>
                </c:pt>
                <c:pt idx="4">
                  <c:v>3.9005801111677467</c:v>
                </c:pt>
                <c:pt idx="5">
                  <c:v>3.2590293453724608</c:v>
                </c:pt>
                <c:pt idx="6">
                  <c:v>3.2117172225334718</c:v>
                </c:pt>
                <c:pt idx="7">
                  <c:v>3.7187899070852968</c:v>
                </c:pt>
                <c:pt idx="8">
                  <c:v>2.6746652525520349</c:v>
                </c:pt>
                <c:pt idx="9">
                  <c:v>11.722826086956522</c:v>
                </c:pt>
                <c:pt idx="10">
                  <c:v>2.777572890214218</c:v>
                </c:pt>
                <c:pt idx="11">
                  <c:v>3.2178805554121714</c:v>
                </c:pt>
                <c:pt idx="12">
                  <c:v>6.1808784478110006</c:v>
                </c:pt>
                <c:pt idx="13">
                  <c:v>5.9840611922068039</c:v>
                </c:pt>
              </c:numCache>
            </c:numRef>
          </c:val>
          <c:smooth val="0"/>
          <c:extLst>
            <c:ext xmlns:c16="http://schemas.microsoft.com/office/drawing/2014/chart" uri="{C3380CC4-5D6E-409C-BE32-E72D297353CC}">
              <c16:uniqueId val="{00000005-3A2B-4C39-9F96-B67385FDA00D}"/>
            </c:ext>
          </c:extLst>
        </c:ser>
        <c:dLbls>
          <c:showLegendKey val="0"/>
          <c:showVal val="0"/>
          <c:showCatName val="0"/>
          <c:showSerName val="0"/>
          <c:showPercent val="0"/>
          <c:showBubbleSize val="0"/>
        </c:dLbls>
        <c:smooth val="0"/>
        <c:axId val="450167776"/>
        <c:axId val="450167448"/>
      </c:lineChart>
      <c:catAx>
        <c:axId val="45016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50167448"/>
        <c:crosses val="autoZero"/>
        <c:auto val="1"/>
        <c:lblAlgn val="ctr"/>
        <c:lblOffset val="100"/>
        <c:noMultiLvlLbl val="0"/>
      </c:catAx>
      <c:valAx>
        <c:axId val="45016744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50167776"/>
        <c:crosses val="autoZero"/>
        <c:crossBetween val="between"/>
      </c:valAx>
      <c:spPr>
        <a:noFill/>
        <a:ln>
          <a:noFill/>
        </a:ln>
        <a:effectLst/>
      </c:spPr>
    </c:plotArea>
    <c:legend>
      <c:legendPos val="b"/>
      <c:layout>
        <c:manualLayout>
          <c:xMode val="edge"/>
          <c:yMode val="edge"/>
          <c:x val="0"/>
          <c:y val="0.80312832429594194"/>
          <c:w val="1"/>
          <c:h val="0.19398740185520127"/>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solidFill>
      <a:srgbClr val="FFFFFF"/>
    </a:solidFill>
    <a:ln>
      <a:solidFill>
        <a:srgbClr val="FFFFFF"/>
      </a:solid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'Sorted SOI'!$C$275</c:f>
              <c:strCache>
                <c:ptCount val="1"/>
                <c:pt idx="0">
                  <c:v>2010 ̶ 2014</c:v>
                </c:pt>
              </c:strCache>
            </c:strRef>
          </c:tx>
          <c:spPr>
            <a:solidFill>
              <a:schemeClr val="accent6">
                <a:lumMod val="75000"/>
              </a:schemeClr>
            </a:solidFill>
            <a:ln>
              <a:noFill/>
            </a:ln>
            <a:effectLst/>
          </c:spPr>
          <c:invertIfNegative val="0"/>
          <c:cat>
            <c:strRef>
              <c:f>'Sorted SOI'!$B$276:$B$281</c:f>
              <c:strCache>
                <c:ptCount val="6"/>
                <c:pt idx="0">
                  <c:v>Other natural resources</c:v>
                </c:pt>
                <c:pt idx="1">
                  <c:v>Rangelands and grasslands</c:v>
                </c:pt>
                <c:pt idx="2">
                  <c:v>Short rotation woody crops</c:v>
                </c:pt>
                <c:pt idx="3">
                  <c:v>General forestry</c:v>
                </c:pt>
                <c:pt idx="4">
                  <c:v>Wood and paper products</c:v>
                </c:pt>
                <c:pt idx="5">
                  <c:v>Forests</c:v>
                </c:pt>
              </c:strCache>
            </c:strRef>
          </c:cat>
          <c:val>
            <c:numRef>
              <c:f>'Sorted SOI'!$C$276:$C$281</c:f>
              <c:numCache>
                <c:formatCode>"$"#,##0.00</c:formatCode>
                <c:ptCount val="6"/>
                <c:pt idx="0">
                  <c:v>5.4340078115867501</c:v>
                </c:pt>
                <c:pt idx="1">
                  <c:v>2.0656398497703701</c:v>
                </c:pt>
                <c:pt idx="2">
                  <c:v>6.2350487386813569</c:v>
                </c:pt>
                <c:pt idx="3">
                  <c:v>10.79111916177056</c:v>
                </c:pt>
                <c:pt idx="4">
                  <c:v>9.9583384262942314</c:v>
                </c:pt>
                <c:pt idx="5">
                  <c:v>21.112445268068907</c:v>
                </c:pt>
              </c:numCache>
            </c:numRef>
          </c:val>
          <c:extLst>
            <c:ext xmlns:c16="http://schemas.microsoft.com/office/drawing/2014/chart" uri="{C3380CC4-5D6E-409C-BE32-E72D297353CC}">
              <c16:uniqueId val="{00000000-136F-49B6-8A40-B37B04390D21}"/>
            </c:ext>
          </c:extLst>
        </c:ser>
        <c:ser>
          <c:idx val="1"/>
          <c:order val="1"/>
          <c:tx>
            <c:strRef>
              <c:f>'Sorted SOI'!$D$275</c:f>
              <c:strCache>
                <c:ptCount val="1"/>
                <c:pt idx="0">
                  <c:v>2005 ̶̶ 2009</c:v>
                </c:pt>
              </c:strCache>
            </c:strRef>
          </c:tx>
          <c:spPr>
            <a:solidFill>
              <a:srgbClr val="E9C583"/>
            </a:solidFill>
            <a:ln>
              <a:noFill/>
            </a:ln>
            <a:effectLst/>
          </c:spPr>
          <c:invertIfNegative val="0"/>
          <c:cat>
            <c:strRef>
              <c:f>'Sorted SOI'!$B$276:$B$281</c:f>
              <c:strCache>
                <c:ptCount val="6"/>
                <c:pt idx="0">
                  <c:v>Other natural resources</c:v>
                </c:pt>
                <c:pt idx="1">
                  <c:v>Rangelands and grasslands</c:v>
                </c:pt>
                <c:pt idx="2">
                  <c:v>Short rotation woody crops</c:v>
                </c:pt>
                <c:pt idx="3">
                  <c:v>General forestry</c:v>
                </c:pt>
                <c:pt idx="4">
                  <c:v>Wood and paper products</c:v>
                </c:pt>
                <c:pt idx="5">
                  <c:v>Forests</c:v>
                </c:pt>
              </c:strCache>
            </c:strRef>
          </c:cat>
          <c:val>
            <c:numRef>
              <c:f>'Sorted SOI'!$D$276:$D$281</c:f>
              <c:numCache>
                <c:formatCode>"$"#,##0.00</c:formatCode>
                <c:ptCount val="6"/>
                <c:pt idx="0">
                  <c:v>3.0042417794914447</c:v>
                </c:pt>
                <c:pt idx="1">
                  <c:v>3.8824932874880216</c:v>
                </c:pt>
                <c:pt idx="2">
                  <c:v>1.3567546975422231</c:v>
                </c:pt>
                <c:pt idx="3">
                  <c:v>6.7990052435546948</c:v>
                </c:pt>
                <c:pt idx="4">
                  <c:v>9.9416338350403937</c:v>
                </c:pt>
                <c:pt idx="5">
                  <c:v>16.616839658549686</c:v>
                </c:pt>
              </c:numCache>
            </c:numRef>
          </c:val>
          <c:extLst>
            <c:ext xmlns:c16="http://schemas.microsoft.com/office/drawing/2014/chart" uri="{C3380CC4-5D6E-409C-BE32-E72D297353CC}">
              <c16:uniqueId val="{00000001-136F-49B6-8A40-B37B04390D21}"/>
            </c:ext>
          </c:extLst>
        </c:ser>
        <c:ser>
          <c:idx val="2"/>
          <c:order val="2"/>
          <c:tx>
            <c:strRef>
              <c:f>'Sorted SOI'!$E$275</c:f>
              <c:strCache>
                <c:ptCount val="1"/>
                <c:pt idx="0">
                  <c:v>2002 ̶̶ 2004</c:v>
                </c:pt>
              </c:strCache>
            </c:strRef>
          </c:tx>
          <c:spPr>
            <a:solidFill>
              <a:srgbClr val="00B050"/>
            </a:solidFill>
            <a:ln>
              <a:noFill/>
            </a:ln>
            <a:effectLst/>
          </c:spPr>
          <c:invertIfNegative val="0"/>
          <c:cat>
            <c:strRef>
              <c:f>'Sorted SOI'!$B$276:$B$281</c:f>
              <c:strCache>
                <c:ptCount val="6"/>
                <c:pt idx="0">
                  <c:v>Other natural resources</c:v>
                </c:pt>
                <c:pt idx="1">
                  <c:v>Rangelands and grasslands</c:v>
                </c:pt>
                <c:pt idx="2">
                  <c:v>Short rotation woody crops</c:v>
                </c:pt>
                <c:pt idx="3">
                  <c:v>General forestry</c:v>
                </c:pt>
                <c:pt idx="4">
                  <c:v>Wood and paper products</c:v>
                </c:pt>
                <c:pt idx="5">
                  <c:v>Forests</c:v>
                </c:pt>
              </c:strCache>
            </c:strRef>
          </c:cat>
          <c:val>
            <c:numRef>
              <c:f>'Sorted SOI'!$E$276:$E$281</c:f>
              <c:numCache>
                <c:formatCode>"$"#,##0.00</c:formatCode>
                <c:ptCount val="6"/>
                <c:pt idx="0">
                  <c:v>2.6141167418031337</c:v>
                </c:pt>
                <c:pt idx="1">
                  <c:v>3.4477173243138584</c:v>
                </c:pt>
                <c:pt idx="2">
                  <c:v>0.96804983757309948</c:v>
                </c:pt>
                <c:pt idx="3">
                  <c:v>7.8367481754710075</c:v>
                </c:pt>
                <c:pt idx="4">
                  <c:v>10.912761537483071</c:v>
                </c:pt>
                <c:pt idx="5">
                  <c:v>16.091745580823051</c:v>
                </c:pt>
              </c:numCache>
            </c:numRef>
          </c:val>
          <c:extLst>
            <c:ext xmlns:c16="http://schemas.microsoft.com/office/drawing/2014/chart" uri="{C3380CC4-5D6E-409C-BE32-E72D297353CC}">
              <c16:uniqueId val="{00000002-136F-49B6-8A40-B37B04390D21}"/>
            </c:ext>
          </c:extLst>
        </c:ser>
        <c:dLbls>
          <c:showLegendKey val="0"/>
          <c:showVal val="0"/>
          <c:showCatName val="0"/>
          <c:showSerName val="0"/>
          <c:showPercent val="0"/>
          <c:showBubbleSize val="0"/>
        </c:dLbls>
        <c:gapWidth val="175"/>
        <c:axId val="541429184"/>
        <c:axId val="541422624"/>
      </c:barChart>
      <c:catAx>
        <c:axId val="5414291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41422624"/>
        <c:crosses val="autoZero"/>
        <c:auto val="1"/>
        <c:lblAlgn val="ctr"/>
        <c:lblOffset val="100"/>
        <c:noMultiLvlLbl val="0"/>
      </c:catAx>
      <c:valAx>
        <c:axId val="541422624"/>
        <c:scaling>
          <c:orientation val="minMax"/>
        </c:scaling>
        <c:delete val="0"/>
        <c:axPos val="b"/>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41429184"/>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4803149606299214E-2"/>
          <c:y val="5.0925801044842949E-2"/>
          <c:w val="0.89019685039370078"/>
          <c:h val="0.60678452929232907"/>
        </c:manualLayout>
      </c:layout>
      <c:lineChart>
        <c:grouping val="standard"/>
        <c:varyColors val="0"/>
        <c:ser>
          <c:idx val="0"/>
          <c:order val="0"/>
          <c:tx>
            <c:strRef>
              <c:f>'NIFA PROGRAM Total'!$A$18</c:f>
              <c:strCache>
                <c:ptCount val="1"/>
                <c:pt idx="0">
                  <c:v>McINTIRE-STENNIS</c:v>
                </c:pt>
              </c:strCache>
            </c:strRef>
          </c:tx>
          <c:spPr>
            <a:ln w="50800" cap="rnd">
              <a:solidFill>
                <a:schemeClr val="accent1"/>
              </a:solidFill>
              <a:round/>
            </a:ln>
            <a:effectLst/>
          </c:spPr>
          <c:marker>
            <c:symbol val="none"/>
          </c:marker>
          <c:cat>
            <c:numRef>
              <c:f>'NIFA PROGRAM Total'!$B$4:$O$4</c:f>
              <c:numCache>
                <c:formatCode>0</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'NIFA PROGRAM Total'!$B$18:$O$18</c:f>
              <c:numCache>
                <c:formatCode>"$"#,##0.000</c:formatCode>
                <c:ptCount val="14"/>
                <c:pt idx="0">
                  <c:v>21.058900681218969</c:v>
                </c:pt>
                <c:pt idx="1">
                  <c:v>20.110671936758887</c:v>
                </c:pt>
                <c:pt idx="2">
                  <c:v>19.633909134237609</c:v>
                </c:pt>
                <c:pt idx="3">
                  <c:v>17.722122539116903</c:v>
                </c:pt>
                <c:pt idx="4">
                  <c:v>17.900919925240906</c:v>
                </c:pt>
                <c:pt idx="5">
                  <c:v>17.760063957863053</c:v>
                </c:pt>
                <c:pt idx="6">
                  <c:v>22.739278078229152</c:v>
                </c:pt>
                <c:pt idx="7">
                  <c:v>18.061121141397685</c:v>
                </c:pt>
                <c:pt idx="8">
                  <c:v>19.034203897653452</c:v>
                </c:pt>
                <c:pt idx="9">
                  <c:v>17.964130434782607</c:v>
                </c:pt>
                <c:pt idx="10">
                  <c:v>18.665374118837128</c:v>
                </c:pt>
                <c:pt idx="11">
                  <c:v>20.367521808702833</c:v>
                </c:pt>
                <c:pt idx="12">
                  <c:v>20.150172454139408</c:v>
                </c:pt>
                <c:pt idx="13">
                  <c:v>20.045653871568447</c:v>
                </c:pt>
              </c:numCache>
            </c:numRef>
          </c:val>
          <c:smooth val="0"/>
          <c:extLst>
            <c:ext xmlns:c16="http://schemas.microsoft.com/office/drawing/2014/chart" uri="{C3380CC4-5D6E-409C-BE32-E72D297353CC}">
              <c16:uniqueId val="{00000000-6713-4273-B9C0-A10395CFD656}"/>
            </c:ext>
          </c:extLst>
        </c:ser>
        <c:ser>
          <c:idx val="1"/>
          <c:order val="1"/>
          <c:tx>
            <c:strRef>
              <c:f>'NIFA PROGRAM Total'!$A$22</c:f>
              <c:strCache>
                <c:ptCount val="1"/>
                <c:pt idx="0">
                  <c:v>AFRI-NRI GRANTS</c:v>
                </c:pt>
              </c:strCache>
            </c:strRef>
          </c:tx>
          <c:spPr>
            <a:ln w="50800" cap="rnd">
              <a:solidFill>
                <a:schemeClr val="accent2"/>
              </a:solidFill>
              <a:round/>
            </a:ln>
            <a:effectLst/>
          </c:spPr>
          <c:marker>
            <c:symbol val="none"/>
          </c:marker>
          <c:cat>
            <c:numRef>
              <c:f>'NIFA PROGRAM Total'!$B$4:$O$4</c:f>
              <c:numCache>
                <c:formatCode>0</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'NIFA PROGRAM Total'!$B$22:$O$22</c:f>
              <c:numCache>
                <c:formatCode>"$"#,##0.000</c:formatCode>
                <c:ptCount val="14"/>
                <c:pt idx="0">
                  <c:v>10.04697600342617</c:v>
                </c:pt>
                <c:pt idx="1">
                  <c:v>4.6640316205533594</c:v>
                </c:pt>
                <c:pt idx="2">
                  <c:v>11.468356713168706</c:v>
                </c:pt>
                <c:pt idx="3">
                  <c:v>4.6187434909720571</c:v>
                </c:pt>
                <c:pt idx="4">
                  <c:v>11.263622903468532</c:v>
                </c:pt>
                <c:pt idx="5">
                  <c:v>9.4220278404815652</c:v>
                </c:pt>
                <c:pt idx="6">
                  <c:v>9.4121951498382135</c:v>
                </c:pt>
                <c:pt idx="7">
                  <c:v>11.724426438856842</c:v>
                </c:pt>
                <c:pt idx="8">
                  <c:v>6.0066728534181806</c:v>
                </c:pt>
                <c:pt idx="9">
                  <c:v>9.1271739130434781</c:v>
                </c:pt>
                <c:pt idx="10">
                  <c:v>54.019367143293678</c:v>
                </c:pt>
                <c:pt idx="11">
                  <c:v>17.837196097661693</c:v>
                </c:pt>
                <c:pt idx="12">
                  <c:v>33.757261896283332</c:v>
                </c:pt>
                <c:pt idx="13">
                  <c:v>27.98201878216295</c:v>
                </c:pt>
              </c:numCache>
            </c:numRef>
          </c:val>
          <c:smooth val="0"/>
          <c:extLst>
            <c:ext xmlns:c16="http://schemas.microsoft.com/office/drawing/2014/chart" uri="{C3380CC4-5D6E-409C-BE32-E72D297353CC}">
              <c16:uniqueId val="{00000001-6713-4273-B9C0-A10395CFD656}"/>
            </c:ext>
          </c:extLst>
        </c:ser>
        <c:ser>
          <c:idx val="2"/>
          <c:order val="2"/>
          <c:tx>
            <c:strRef>
              <c:f>'NIFA PROGRAM Total'!$A$24</c:f>
              <c:strCache>
                <c:ptCount val="1"/>
                <c:pt idx="0">
                  <c:v>OTHER NIFA GRANTS</c:v>
                </c:pt>
              </c:strCache>
            </c:strRef>
          </c:tx>
          <c:spPr>
            <a:ln w="44450" cap="rnd">
              <a:solidFill>
                <a:schemeClr val="accent3"/>
              </a:solidFill>
              <a:round/>
            </a:ln>
            <a:effectLst/>
          </c:spPr>
          <c:marker>
            <c:symbol val="none"/>
          </c:marker>
          <c:cat>
            <c:numRef>
              <c:f>'NIFA PROGRAM Total'!$B$4:$O$4</c:f>
              <c:numCache>
                <c:formatCode>0</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'NIFA PROGRAM Total'!$B$24:$O$24</c:f>
              <c:numCache>
                <c:formatCode>"$"#,##0.000</c:formatCode>
                <c:ptCount val="14"/>
                <c:pt idx="0">
                  <c:v>14.779373385618117</c:v>
                </c:pt>
                <c:pt idx="1">
                  <c:v>1.3188405797101448</c:v>
                </c:pt>
                <c:pt idx="2">
                  <c:v>4.0447759271425072</c:v>
                </c:pt>
                <c:pt idx="3">
                  <c:v>3.4016336875917537</c:v>
                </c:pt>
                <c:pt idx="4">
                  <c:v>4.5741401490327434</c:v>
                </c:pt>
                <c:pt idx="5">
                  <c:v>3.481235891647855</c:v>
                </c:pt>
                <c:pt idx="6">
                  <c:v>2.6640445455688817</c:v>
                </c:pt>
                <c:pt idx="7">
                  <c:v>8.0309568893390288</c:v>
                </c:pt>
                <c:pt idx="8">
                  <c:v>9.6822661186972461</c:v>
                </c:pt>
                <c:pt idx="9">
                  <c:v>4.7402173913043484</c:v>
                </c:pt>
                <c:pt idx="10">
                  <c:v>11.463283563217178</c:v>
                </c:pt>
                <c:pt idx="11">
                  <c:v>12.144737521292519</c:v>
                </c:pt>
                <c:pt idx="12">
                  <c:v>3.1845513648804009</c:v>
                </c:pt>
                <c:pt idx="13">
                  <c:v>3.5832282092869581</c:v>
                </c:pt>
              </c:numCache>
            </c:numRef>
          </c:val>
          <c:smooth val="0"/>
          <c:extLst>
            <c:ext xmlns:c16="http://schemas.microsoft.com/office/drawing/2014/chart" uri="{C3380CC4-5D6E-409C-BE32-E72D297353CC}">
              <c16:uniqueId val="{00000002-6713-4273-B9C0-A10395CFD656}"/>
            </c:ext>
          </c:extLst>
        </c:ser>
        <c:ser>
          <c:idx val="3"/>
          <c:order val="3"/>
          <c:tx>
            <c:strRef>
              <c:f>'NIFA PROGRAM Total'!$A$17</c:f>
              <c:strCache>
                <c:ptCount val="1"/>
                <c:pt idx="0">
                  <c:v>HATCH</c:v>
                </c:pt>
              </c:strCache>
            </c:strRef>
          </c:tx>
          <c:spPr>
            <a:ln w="44450" cap="rnd">
              <a:solidFill>
                <a:schemeClr val="accent4"/>
              </a:solidFill>
              <a:round/>
            </a:ln>
            <a:effectLst/>
          </c:spPr>
          <c:marker>
            <c:symbol val="none"/>
          </c:marker>
          <c:cat>
            <c:numRef>
              <c:f>'NIFA PROGRAM Total'!$B$4:$O$4</c:f>
              <c:numCache>
                <c:formatCode>0</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'NIFA PROGRAM Total'!$B$17:$O$17</c:f>
              <c:numCache>
                <c:formatCode>"$"#,##0.000</c:formatCode>
                <c:ptCount val="14"/>
                <c:pt idx="0">
                  <c:v>5.220894283917076</c:v>
                </c:pt>
                <c:pt idx="1">
                  <c:v>4.7391304347826084</c:v>
                </c:pt>
                <c:pt idx="2">
                  <c:v>4.7751542553876671</c:v>
                </c:pt>
                <c:pt idx="3">
                  <c:v>4.2812151021995808</c:v>
                </c:pt>
                <c:pt idx="4">
                  <c:v>4.2852981868491957</c:v>
                </c:pt>
                <c:pt idx="5">
                  <c:v>4.8662057938299466</c:v>
                </c:pt>
                <c:pt idx="6">
                  <c:v>5.6150741473342398</c:v>
                </c:pt>
                <c:pt idx="7">
                  <c:v>9.3630278744110278</c:v>
                </c:pt>
                <c:pt idx="8">
                  <c:v>5.4332935613593172</c:v>
                </c:pt>
                <c:pt idx="9">
                  <c:v>5.0184782608695651</c:v>
                </c:pt>
                <c:pt idx="10">
                  <c:v>5.8175189403917678</c:v>
                </c:pt>
                <c:pt idx="11">
                  <c:v>6.2602591235224283</c:v>
                </c:pt>
                <c:pt idx="12">
                  <c:v>5.9285561671431619</c:v>
                </c:pt>
                <c:pt idx="13">
                  <c:v>6.0301155363328727</c:v>
                </c:pt>
              </c:numCache>
            </c:numRef>
          </c:val>
          <c:smooth val="0"/>
          <c:extLst>
            <c:ext xmlns:c16="http://schemas.microsoft.com/office/drawing/2014/chart" uri="{C3380CC4-5D6E-409C-BE32-E72D297353CC}">
              <c16:uniqueId val="{00000003-6713-4273-B9C0-A10395CFD656}"/>
            </c:ext>
          </c:extLst>
        </c:ser>
        <c:ser>
          <c:idx val="4"/>
          <c:order val="4"/>
          <c:tx>
            <c:strRef>
              <c:f>'NIFA PROGRAM Total'!$A$21</c:f>
              <c:strCache>
                <c:ptCount val="1"/>
                <c:pt idx="0">
                  <c:v>SPECIAL GRANTS</c:v>
                </c:pt>
              </c:strCache>
            </c:strRef>
          </c:tx>
          <c:spPr>
            <a:ln w="44450" cap="rnd">
              <a:solidFill>
                <a:schemeClr val="accent5"/>
              </a:solidFill>
              <a:round/>
            </a:ln>
            <a:effectLst/>
          </c:spPr>
          <c:marker>
            <c:symbol val="none"/>
          </c:marker>
          <c:cat>
            <c:numRef>
              <c:f>'NIFA PROGRAM Total'!$B$4:$O$4</c:f>
              <c:numCache>
                <c:formatCode>0</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'NIFA PROGRAM Total'!$B$21:$O$21</c:f>
              <c:numCache>
                <c:formatCode>"$"#,##0.000</c:formatCode>
                <c:ptCount val="14"/>
                <c:pt idx="0">
                  <c:v>8.348612802633868</c:v>
                </c:pt>
                <c:pt idx="1">
                  <c:v>10.462450592885373</c:v>
                </c:pt>
                <c:pt idx="2">
                  <c:v>11.356288080792467</c:v>
                </c:pt>
                <c:pt idx="3">
                  <c:v>11.15976761986022</c:v>
                </c:pt>
                <c:pt idx="4">
                  <c:v>11.077938784921965</c:v>
                </c:pt>
                <c:pt idx="5">
                  <c:v>12.616393905191874</c:v>
                </c:pt>
                <c:pt idx="6">
                  <c:v>0</c:v>
                </c:pt>
                <c:pt idx="7">
                  <c:v>8.8643269188427514</c:v>
                </c:pt>
                <c:pt idx="8">
                  <c:v>8.9895709045914529</c:v>
                </c:pt>
                <c:pt idx="9">
                  <c:v>8.445652173913043</c:v>
                </c:pt>
                <c:pt idx="10">
                  <c:v>0.18545251467287652</c:v>
                </c:pt>
                <c:pt idx="11">
                  <c:v>1.5423527589944768</c:v>
                </c:pt>
                <c:pt idx="12">
                  <c:v>1.7164019656719605</c:v>
                </c:pt>
                <c:pt idx="13">
                  <c:v>0.13115476261989148</c:v>
                </c:pt>
              </c:numCache>
            </c:numRef>
          </c:val>
          <c:smooth val="0"/>
          <c:extLst>
            <c:ext xmlns:c16="http://schemas.microsoft.com/office/drawing/2014/chart" uri="{C3380CC4-5D6E-409C-BE32-E72D297353CC}">
              <c16:uniqueId val="{00000004-6713-4273-B9C0-A10395CFD656}"/>
            </c:ext>
          </c:extLst>
        </c:ser>
        <c:dLbls>
          <c:showLegendKey val="0"/>
          <c:showVal val="0"/>
          <c:showCatName val="0"/>
          <c:showSerName val="0"/>
          <c:showPercent val="0"/>
          <c:showBubbleSize val="0"/>
        </c:dLbls>
        <c:smooth val="0"/>
        <c:axId val="578378560"/>
        <c:axId val="578377576"/>
      </c:lineChart>
      <c:catAx>
        <c:axId val="57837856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78377576"/>
        <c:crosses val="autoZero"/>
        <c:auto val="1"/>
        <c:lblAlgn val="ctr"/>
        <c:lblOffset val="100"/>
        <c:tickLblSkip val="2"/>
        <c:noMultiLvlLbl val="0"/>
      </c:catAx>
      <c:valAx>
        <c:axId val="57837757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78378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solidFill>
      <a:srgbClr val="FFFFFF"/>
    </a:solid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32189066894318"/>
          <c:y val="1.9281843707584605E-2"/>
          <c:w val="0.88236476288417165"/>
          <c:h val="0.74980534728002313"/>
        </c:manualLayout>
      </c:layout>
      <c:lineChart>
        <c:grouping val="standard"/>
        <c:varyColors val="0"/>
        <c:ser>
          <c:idx val="0"/>
          <c:order val="0"/>
          <c:tx>
            <c:strRef>
              <c:f>'Table 3-2a'!$B$32</c:f>
              <c:strCache>
                <c:ptCount val="1"/>
                <c:pt idx="0">
                  <c:v>Fire</c:v>
                </c:pt>
              </c:strCache>
            </c:strRef>
          </c:tx>
          <c:spPr>
            <a:ln w="63500" cap="rnd">
              <a:solidFill>
                <a:srgbClr val="C00000"/>
              </a:solidFill>
              <a:round/>
            </a:ln>
            <a:effectLst/>
          </c:spPr>
          <c:marker>
            <c:symbol val="none"/>
          </c:marker>
          <c:cat>
            <c:numRef>
              <c:f>'Table 3-2a'!$A$33:$A$40</c:f>
              <c:numCache>
                <c:formatCode>General</c:formatCode>
                <c:ptCount val="8"/>
                <c:pt idx="0">
                  <c:v>2008</c:v>
                </c:pt>
                <c:pt idx="1">
                  <c:v>2009</c:v>
                </c:pt>
                <c:pt idx="2">
                  <c:v>2010</c:v>
                </c:pt>
                <c:pt idx="3">
                  <c:v>2011</c:v>
                </c:pt>
                <c:pt idx="4">
                  <c:v>2012</c:v>
                </c:pt>
                <c:pt idx="5">
                  <c:v>2013</c:v>
                </c:pt>
                <c:pt idx="6">
                  <c:v>2014</c:v>
                </c:pt>
                <c:pt idx="7">
                  <c:v>2015</c:v>
                </c:pt>
              </c:numCache>
            </c:numRef>
          </c:cat>
          <c:val>
            <c:numRef>
              <c:f>'Table 3-2a'!$B$33:$B$40</c:f>
              <c:numCache>
                <c:formatCode>"$"#,##0.000</c:formatCode>
                <c:ptCount val="8"/>
                <c:pt idx="0">
                  <c:v>64.581276830000007</c:v>
                </c:pt>
                <c:pt idx="1">
                  <c:v>66.483033249999991</c:v>
                </c:pt>
                <c:pt idx="2">
                  <c:v>60.214164220000008</c:v>
                </c:pt>
                <c:pt idx="3">
                  <c:v>59.060828310000005</c:v>
                </c:pt>
                <c:pt idx="4">
                  <c:v>53.780519099999999</c:v>
                </c:pt>
                <c:pt idx="5">
                  <c:v>50.257155480000002</c:v>
                </c:pt>
                <c:pt idx="6">
                  <c:v>49.35866738</c:v>
                </c:pt>
                <c:pt idx="7">
                  <c:v>48.869</c:v>
                </c:pt>
              </c:numCache>
            </c:numRef>
          </c:val>
          <c:smooth val="0"/>
          <c:extLst>
            <c:ext xmlns:c16="http://schemas.microsoft.com/office/drawing/2014/chart" uri="{C3380CC4-5D6E-409C-BE32-E72D297353CC}">
              <c16:uniqueId val="{00000000-644B-433C-AD43-E2E741DCF34A}"/>
            </c:ext>
          </c:extLst>
        </c:ser>
        <c:ser>
          <c:idx val="1"/>
          <c:order val="1"/>
          <c:tx>
            <c:strRef>
              <c:f>'Table 3-2a'!$C$32</c:f>
              <c:strCache>
                <c:ptCount val="1"/>
                <c:pt idx="0">
                  <c:v>Invasives</c:v>
                </c:pt>
              </c:strCache>
            </c:strRef>
          </c:tx>
          <c:spPr>
            <a:ln w="50800" cap="rnd">
              <a:solidFill>
                <a:schemeClr val="accent2">
                  <a:lumMod val="60000"/>
                  <a:lumOff val="40000"/>
                </a:schemeClr>
              </a:solidFill>
              <a:round/>
            </a:ln>
            <a:effectLst/>
          </c:spPr>
          <c:marker>
            <c:symbol val="none"/>
          </c:marker>
          <c:cat>
            <c:numRef>
              <c:f>'Table 3-2a'!$A$33:$A$40</c:f>
              <c:numCache>
                <c:formatCode>General</c:formatCode>
                <c:ptCount val="8"/>
                <c:pt idx="0">
                  <c:v>2008</c:v>
                </c:pt>
                <c:pt idx="1">
                  <c:v>2009</c:v>
                </c:pt>
                <c:pt idx="2">
                  <c:v>2010</c:v>
                </c:pt>
                <c:pt idx="3">
                  <c:v>2011</c:v>
                </c:pt>
                <c:pt idx="4">
                  <c:v>2012</c:v>
                </c:pt>
                <c:pt idx="5">
                  <c:v>2013</c:v>
                </c:pt>
                <c:pt idx="6">
                  <c:v>2014</c:v>
                </c:pt>
                <c:pt idx="7">
                  <c:v>2015</c:v>
                </c:pt>
              </c:numCache>
            </c:numRef>
          </c:cat>
          <c:val>
            <c:numRef>
              <c:f>'Table 3-2a'!$C$33:$C$40</c:f>
              <c:numCache>
                <c:formatCode>"$"#,##0.000</c:formatCode>
                <c:ptCount val="8"/>
                <c:pt idx="0">
                  <c:v>38.046177730000004</c:v>
                </c:pt>
                <c:pt idx="1">
                  <c:v>38.930605999999997</c:v>
                </c:pt>
                <c:pt idx="2">
                  <c:v>40.628998129999999</c:v>
                </c:pt>
                <c:pt idx="3">
                  <c:v>38.256770279999998</c:v>
                </c:pt>
                <c:pt idx="4">
                  <c:v>37.351930000000003</c:v>
                </c:pt>
                <c:pt idx="5">
                  <c:v>34.915346200000002</c:v>
                </c:pt>
                <c:pt idx="6">
                  <c:v>35.457762119999998</c:v>
                </c:pt>
                <c:pt idx="7">
                  <c:v>35.106000000000002</c:v>
                </c:pt>
              </c:numCache>
            </c:numRef>
          </c:val>
          <c:smooth val="0"/>
          <c:extLst>
            <c:ext xmlns:c16="http://schemas.microsoft.com/office/drawing/2014/chart" uri="{C3380CC4-5D6E-409C-BE32-E72D297353CC}">
              <c16:uniqueId val="{00000001-644B-433C-AD43-E2E741DCF34A}"/>
            </c:ext>
          </c:extLst>
        </c:ser>
        <c:ser>
          <c:idx val="2"/>
          <c:order val="2"/>
          <c:tx>
            <c:strRef>
              <c:f>'Table 3-2a'!$D$32</c:f>
              <c:strCache>
                <c:ptCount val="1"/>
                <c:pt idx="0">
                  <c:v>Recreation</c:v>
                </c:pt>
              </c:strCache>
            </c:strRef>
          </c:tx>
          <c:spPr>
            <a:ln w="63500" cap="rnd">
              <a:solidFill>
                <a:srgbClr val="EC90C5"/>
              </a:solidFill>
              <a:round/>
            </a:ln>
            <a:effectLst/>
          </c:spPr>
          <c:marker>
            <c:symbol val="none"/>
          </c:marker>
          <c:cat>
            <c:numRef>
              <c:f>'Table 3-2a'!$A$33:$A$40</c:f>
              <c:numCache>
                <c:formatCode>General</c:formatCode>
                <c:ptCount val="8"/>
                <c:pt idx="0">
                  <c:v>2008</c:v>
                </c:pt>
                <c:pt idx="1">
                  <c:v>2009</c:v>
                </c:pt>
                <c:pt idx="2">
                  <c:v>2010</c:v>
                </c:pt>
                <c:pt idx="3">
                  <c:v>2011</c:v>
                </c:pt>
                <c:pt idx="4">
                  <c:v>2012</c:v>
                </c:pt>
                <c:pt idx="5">
                  <c:v>2013</c:v>
                </c:pt>
                <c:pt idx="6">
                  <c:v>2014</c:v>
                </c:pt>
                <c:pt idx="7">
                  <c:v>2015</c:v>
                </c:pt>
              </c:numCache>
            </c:numRef>
          </c:cat>
          <c:val>
            <c:numRef>
              <c:f>'Table 3-2a'!$D$33:$D$40</c:f>
              <c:numCache>
                <c:formatCode>"$"#,##0.000</c:formatCode>
                <c:ptCount val="8"/>
                <c:pt idx="0">
                  <c:v>4.54934817</c:v>
                </c:pt>
                <c:pt idx="1">
                  <c:v>5.422885</c:v>
                </c:pt>
                <c:pt idx="2">
                  <c:v>5.61450827</c:v>
                </c:pt>
                <c:pt idx="3">
                  <c:v>5.5349271299999998</c:v>
                </c:pt>
                <c:pt idx="4">
                  <c:v>5.1760593500000001</c:v>
                </c:pt>
                <c:pt idx="5">
                  <c:v>4.8384600600000001</c:v>
                </c:pt>
                <c:pt idx="6">
                  <c:v>4.4673184599999995</c:v>
                </c:pt>
                <c:pt idx="7">
                  <c:v>4.423</c:v>
                </c:pt>
              </c:numCache>
            </c:numRef>
          </c:val>
          <c:smooth val="0"/>
          <c:extLst>
            <c:ext xmlns:c16="http://schemas.microsoft.com/office/drawing/2014/chart" uri="{C3380CC4-5D6E-409C-BE32-E72D297353CC}">
              <c16:uniqueId val="{00000002-644B-433C-AD43-E2E741DCF34A}"/>
            </c:ext>
          </c:extLst>
        </c:ser>
        <c:ser>
          <c:idx val="3"/>
          <c:order val="3"/>
          <c:tx>
            <c:strRef>
              <c:f>'Table 3-2a'!$E$32</c:f>
              <c:strCache>
                <c:ptCount val="1"/>
                <c:pt idx="0">
                  <c:v>Resource management and use</c:v>
                </c:pt>
              </c:strCache>
            </c:strRef>
          </c:tx>
          <c:spPr>
            <a:ln w="63500" cap="rnd">
              <a:solidFill>
                <a:schemeClr val="accent4"/>
              </a:solidFill>
              <a:round/>
            </a:ln>
            <a:effectLst/>
          </c:spPr>
          <c:marker>
            <c:symbol val="none"/>
          </c:marker>
          <c:cat>
            <c:numRef>
              <c:f>'Table 3-2a'!$A$33:$A$40</c:f>
              <c:numCache>
                <c:formatCode>General</c:formatCode>
                <c:ptCount val="8"/>
                <c:pt idx="0">
                  <c:v>2008</c:v>
                </c:pt>
                <c:pt idx="1">
                  <c:v>2009</c:v>
                </c:pt>
                <c:pt idx="2">
                  <c:v>2010</c:v>
                </c:pt>
                <c:pt idx="3">
                  <c:v>2011</c:v>
                </c:pt>
                <c:pt idx="4">
                  <c:v>2012</c:v>
                </c:pt>
                <c:pt idx="5">
                  <c:v>2013</c:v>
                </c:pt>
                <c:pt idx="6">
                  <c:v>2014</c:v>
                </c:pt>
                <c:pt idx="7">
                  <c:v>2015</c:v>
                </c:pt>
              </c:numCache>
            </c:numRef>
          </c:cat>
          <c:val>
            <c:numRef>
              <c:f>'Table 3-2a'!$E$33:$E$40</c:f>
              <c:numCache>
                <c:formatCode>"$"#,##0.000</c:formatCode>
                <c:ptCount val="8"/>
                <c:pt idx="0">
                  <c:v>94.854960130000009</c:v>
                </c:pt>
                <c:pt idx="1">
                  <c:v>97.565824500000005</c:v>
                </c:pt>
                <c:pt idx="2">
                  <c:v>109.27739662000002</c:v>
                </c:pt>
                <c:pt idx="3">
                  <c:v>102.07684962</c:v>
                </c:pt>
                <c:pt idx="4">
                  <c:v>98.88871300000001</c:v>
                </c:pt>
                <c:pt idx="5">
                  <c:v>92.437891420000014</c:v>
                </c:pt>
                <c:pt idx="6">
                  <c:v>94.317687639999988</c:v>
                </c:pt>
                <c:pt idx="7">
                  <c:v>93.382000000000005</c:v>
                </c:pt>
              </c:numCache>
            </c:numRef>
          </c:val>
          <c:smooth val="0"/>
          <c:extLst>
            <c:ext xmlns:c16="http://schemas.microsoft.com/office/drawing/2014/chart" uri="{C3380CC4-5D6E-409C-BE32-E72D297353CC}">
              <c16:uniqueId val="{00000003-644B-433C-AD43-E2E741DCF34A}"/>
            </c:ext>
          </c:extLst>
        </c:ser>
        <c:ser>
          <c:idx val="4"/>
          <c:order val="4"/>
          <c:tx>
            <c:strRef>
              <c:f>'Table 3-2a'!$F$32</c:f>
              <c:strCache>
                <c:ptCount val="1"/>
                <c:pt idx="0">
                  <c:v>Water, air and soils</c:v>
                </c:pt>
              </c:strCache>
            </c:strRef>
          </c:tx>
          <c:spPr>
            <a:ln w="50800" cap="rnd">
              <a:solidFill>
                <a:srgbClr val="FFC000"/>
              </a:solidFill>
              <a:round/>
            </a:ln>
            <a:effectLst/>
          </c:spPr>
          <c:marker>
            <c:symbol val="none"/>
          </c:marker>
          <c:cat>
            <c:numRef>
              <c:f>'Table 3-2a'!$A$33:$A$40</c:f>
              <c:numCache>
                <c:formatCode>General</c:formatCode>
                <c:ptCount val="8"/>
                <c:pt idx="0">
                  <c:v>2008</c:v>
                </c:pt>
                <c:pt idx="1">
                  <c:v>2009</c:v>
                </c:pt>
                <c:pt idx="2">
                  <c:v>2010</c:v>
                </c:pt>
                <c:pt idx="3">
                  <c:v>2011</c:v>
                </c:pt>
                <c:pt idx="4">
                  <c:v>2012</c:v>
                </c:pt>
                <c:pt idx="5">
                  <c:v>2013</c:v>
                </c:pt>
                <c:pt idx="6">
                  <c:v>2014</c:v>
                </c:pt>
                <c:pt idx="7">
                  <c:v>2015</c:v>
                </c:pt>
              </c:numCache>
            </c:numRef>
          </c:cat>
          <c:val>
            <c:numRef>
              <c:f>'Table 3-2a'!$F$33:$F$40</c:f>
              <c:numCache>
                <c:formatCode>"$"#,##0.000</c:formatCode>
                <c:ptCount val="8"/>
                <c:pt idx="0">
                  <c:v>39.132358109999998</c:v>
                </c:pt>
                <c:pt idx="1">
                  <c:v>40.004205500000005</c:v>
                </c:pt>
                <c:pt idx="2">
                  <c:v>39.189853360000001</c:v>
                </c:pt>
                <c:pt idx="3">
                  <c:v>38.599980389999999</c:v>
                </c:pt>
                <c:pt idx="4">
                  <c:v>37.652414799999995</c:v>
                </c:pt>
                <c:pt idx="5">
                  <c:v>35.196640080000002</c:v>
                </c:pt>
                <c:pt idx="6">
                  <c:v>35.743597779999995</c:v>
                </c:pt>
                <c:pt idx="7">
                  <c:v>35.389000000000003</c:v>
                </c:pt>
              </c:numCache>
            </c:numRef>
          </c:val>
          <c:smooth val="0"/>
          <c:extLst>
            <c:ext xmlns:c16="http://schemas.microsoft.com/office/drawing/2014/chart" uri="{C3380CC4-5D6E-409C-BE32-E72D297353CC}">
              <c16:uniqueId val="{00000004-644B-433C-AD43-E2E741DCF34A}"/>
            </c:ext>
          </c:extLst>
        </c:ser>
        <c:ser>
          <c:idx val="5"/>
          <c:order val="5"/>
          <c:tx>
            <c:strRef>
              <c:f>'Table 3-2a'!$G$32</c:f>
              <c:strCache>
                <c:ptCount val="1"/>
                <c:pt idx="0">
                  <c:v>Wildlife and fish</c:v>
                </c:pt>
              </c:strCache>
            </c:strRef>
          </c:tx>
          <c:spPr>
            <a:ln w="63500" cap="rnd">
              <a:solidFill>
                <a:srgbClr val="DCC852"/>
              </a:solidFill>
              <a:round/>
            </a:ln>
            <a:effectLst/>
          </c:spPr>
          <c:marker>
            <c:symbol val="none"/>
          </c:marker>
          <c:cat>
            <c:numRef>
              <c:f>'Table 3-2a'!$A$33:$A$40</c:f>
              <c:numCache>
                <c:formatCode>General</c:formatCode>
                <c:ptCount val="8"/>
                <c:pt idx="0">
                  <c:v>2008</c:v>
                </c:pt>
                <c:pt idx="1">
                  <c:v>2009</c:v>
                </c:pt>
                <c:pt idx="2">
                  <c:v>2010</c:v>
                </c:pt>
                <c:pt idx="3">
                  <c:v>2011</c:v>
                </c:pt>
                <c:pt idx="4">
                  <c:v>2012</c:v>
                </c:pt>
                <c:pt idx="5">
                  <c:v>2013</c:v>
                </c:pt>
                <c:pt idx="6">
                  <c:v>2014</c:v>
                </c:pt>
                <c:pt idx="7">
                  <c:v>2015</c:v>
                </c:pt>
              </c:numCache>
            </c:numRef>
          </c:cat>
          <c:val>
            <c:numRef>
              <c:f>'Table 3-2a'!$G$33:$G$40</c:f>
              <c:numCache>
                <c:formatCode>"$"#,##0.000</c:formatCode>
                <c:ptCount val="8"/>
                <c:pt idx="0">
                  <c:v>33.781094689999996</c:v>
                </c:pt>
                <c:pt idx="1">
                  <c:v>34.69877975</c:v>
                </c:pt>
                <c:pt idx="2">
                  <c:v>33.041766170000002</c:v>
                </c:pt>
                <c:pt idx="3">
                  <c:v>32.54758167</c:v>
                </c:pt>
                <c:pt idx="4">
                  <c:v>28.8632344</c:v>
                </c:pt>
                <c:pt idx="5">
                  <c:v>26.980600220000003</c:v>
                </c:pt>
                <c:pt idx="6">
                  <c:v>27.399822559999997</c:v>
                </c:pt>
                <c:pt idx="7">
                  <c:v>27.128</c:v>
                </c:pt>
              </c:numCache>
            </c:numRef>
          </c:val>
          <c:smooth val="0"/>
          <c:extLst>
            <c:ext xmlns:c16="http://schemas.microsoft.com/office/drawing/2014/chart" uri="{C3380CC4-5D6E-409C-BE32-E72D297353CC}">
              <c16:uniqueId val="{00000005-644B-433C-AD43-E2E741DCF34A}"/>
            </c:ext>
          </c:extLst>
        </c:ser>
        <c:ser>
          <c:idx val="6"/>
          <c:order val="6"/>
          <c:tx>
            <c:strRef>
              <c:f>'Table 3-2a'!$H$32</c:f>
              <c:strCache>
                <c:ptCount val="1"/>
                <c:pt idx="0">
                  <c:v>Forest inventory and analysis</c:v>
                </c:pt>
              </c:strCache>
            </c:strRef>
          </c:tx>
          <c:spPr>
            <a:ln w="63500" cap="rnd">
              <a:solidFill>
                <a:srgbClr val="00B050"/>
              </a:solidFill>
              <a:round/>
            </a:ln>
            <a:effectLst/>
          </c:spPr>
          <c:marker>
            <c:symbol val="none"/>
          </c:marker>
          <c:cat>
            <c:numRef>
              <c:f>'Table 3-2a'!$A$33:$A$40</c:f>
              <c:numCache>
                <c:formatCode>General</c:formatCode>
                <c:ptCount val="8"/>
                <c:pt idx="0">
                  <c:v>2008</c:v>
                </c:pt>
                <c:pt idx="1">
                  <c:v>2009</c:v>
                </c:pt>
                <c:pt idx="2">
                  <c:v>2010</c:v>
                </c:pt>
                <c:pt idx="3">
                  <c:v>2011</c:v>
                </c:pt>
                <c:pt idx="4">
                  <c:v>2012</c:v>
                </c:pt>
                <c:pt idx="5">
                  <c:v>2013</c:v>
                </c:pt>
                <c:pt idx="6">
                  <c:v>2014</c:v>
                </c:pt>
                <c:pt idx="7">
                  <c:v>2015</c:v>
                </c:pt>
              </c:numCache>
            </c:numRef>
          </c:cat>
          <c:val>
            <c:numRef>
              <c:f>'Table 3-2a'!$H$33:$H$40</c:f>
              <c:numCache>
                <c:formatCode>"$"#,##0.000</c:formatCode>
                <c:ptCount val="8"/>
                <c:pt idx="0">
                  <c:v>71.498763690000004</c:v>
                </c:pt>
                <c:pt idx="1">
                  <c:v>71.942143999999999</c:v>
                </c:pt>
                <c:pt idx="2">
                  <c:v>77.886254670000014</c:v>
                </c:pt>
                <c:pt idx="3">
                  <c:v>75.922751640000001</c:v>
                </c:pt>
                <c:pt idx="4">
                  <c:v>72.185213099999999</c:v>
                </c:pt>
                <c:pt idx="5">
                  <c:v>67.209731540000007</c:v>
                </c:pt>
                <c:pt idx="6">
                  <c:v>67.47438609999999</c:v>
                </c:pt>
                <c:pt idx="7">
                  <c:v>70</c:v>
                </c:pt>
              </c:numCache>
            </c:numRef>
          </c:val>
          <c:smooth val="0"/>
          <c:extLst>
            <c:ext xmlns:c16="http://schemas.microsoft.com/office/drawing/2014/chart" uri="{C3380CC4-5D6E-409C-BE32-E72D297353CC}">
              <c16:uniqueId val="{00000006-644B-433C-AD43-E2E741DCF34A}"/>
            </c:ext>
          </c:extLst>
        </c:ser>
        <c:ser>
          <c:idx val="7"/>
          <c:order val="7"/>
          <c:tx>
            <c:strRef>
              <c:f>'Table 3-2a'!$I$32</c:f>
              <c:strCache>
                <c:ptCount val="1"/>
                <c:pt idx="0">
                  <c:v>Other inventory and monitoring</c:v>
                </c:pt>
              </c:strCache>
            </c:strRef>
          </c:tx>
          <c:spPr>
            <a:ln w="63500" cap="rnd">
              <a:solidFill>
                <a:srgbClr val="7A35AD"/>
              </a:solidFill>
              <a:round/>
            </a:ln>
            <a:effectLst/>
          </c:spPr>
          <c:marker>
            <c:symbol val="none"/>
          </c:marker>
          <c:cat>
            <c:numRef>
              <c:f>'Table 3-2a'!$A$33:$A$40</c:f>
              <c:numCache>
                <c:formatCode>General</c:formatCode>
                <c:ptCount val="8"/>
                <c:pt idx="0">
                  <c:v>2008</c:v>
                </c:pt>
                <c:pt idx="1">
                  <c:v>2009</c:v>
                </c:pt>
                <c:pt idx="2">
                  <c:v>2010</c:v>
                </c:pt>
                <c:pt idx="3">
                  <c:v>2011</c:v>
                </c:pt>
                <c:pt idx="4">
                  <c:v>2012</c:v>
                </c:pt>
                <c:pt idx="5">
                  <c:v>2013</c:v>
                </c:pt>
                <c:pt idx="6">
                  <c:v>2014</c:v>
                </c:pt>
                <c:pt idx="7">
                  <c:v>2015</c:v>
                </c:pt>
              </c:numCache>
            </c:numRef>
          </c:cat>
          <c:val>
            <c:numRef>
              <c:f>'Table 3-2a'!$I$33:$I$40</c:f>
              <c:numCache>
                <c:formatCode>"$"#,##0.000</c:formatCode>
                <c:ptCount val="8"/>
                <c:pt idx="0">
                  <c:v>4.5404994500000004</c:v>
                </c:pt>
                <c:pt idx="1">
                  <c:v>5.3405537499999998</c:v>
                </c:pt>
                <c:pt idx="2">
                  <c:v>7.1414983500000009</c:v>
                </c:pt>
                <c:pt idx="3">
                  <c:v>7.6696302599999999</c:v>
                </c:pt>
                <c:pt idx="4">
                  <c:v>4.4071103999999997</c:v>
                </c:pt>
                <c:pt idx="5">
                  <c:v>3.6865924200000002</c:v>
                </c:pt>
                <c:pt idx="6">
                  <c:v>8.4962882400000002</c:v>
                </c:pt>
                <c:pt idx="7">
                  <c:v>8.4120000000000008</c:v>
                </c:pt>
              </c:numCache>
            </c:numRef>
          </c:val>
          <c:smooth val="0"/>
          <c:extLst>
            <c:ext xmlns:c16="http://schemas.microsoft.com/office/drawing/2014/chart" uri="{C3380CC4-5D6E-409C-BE32-E72D297353CC}">
              <c16:uniqueId val="{00000007-644B-433C-AD43-E2E741DCF34A}"/>
            </c:ext>
          </c:extLst>
        </c:ser>
        <c:dLbls>
          <c:showLegendKey val="0"/>
          <c:showVal val="0"/>
          <c:showCatName val="0"/>
          <c:showSerName val="0"/>
          <c:showPercent val="0"/>
          <c:showBubbleSize val="0"/>
        </c:dLbls>
        <c:smooth val="0"/>
        <c:axId val="644703336"/>
        <c:axId val="644703664"/>
      </c:lineChart>
      <c:catAx>
        <c:axId val="644703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44703664"/>
        <c:crosses val="autoZero"/>
        <c:auto val="1"/>
        <c:lblAlgn val="ctr"/>
        <c:lblOffset val="100"/>
        <c:noMultiLvlLbl val="0"/>
      </c:catAx>
      <c:valAx>
        <c:axId val="64470366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44703336"/>
        <c:crosses val="autoZero"/>
        <c:crossBetween val="between"/>
      </c:valAx>
      <c:spPr>
        <a:noFill/>
        <a:ln>
          <a:noFill/>
        </a:ln>
        <a:effectLst/>
      </c:spPr>
    </c:plotArea>
    <c:legend>
      <c:legendPos val="b"/>
      <c:layout>
        <c:manualLayout>
          <c:xMode val="edge"/>
          <c:yMode val="edge"/>
          <c:x val="5.6276522639287972E-2"/>
          <c:y val="0.8196946919193786"/>
          <c:w val="0.94249770290093748"/>
          <c:h val="0.1785073733973479"/>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solidFill>
      <a:srgbClr val="FFFFFF"/>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0.07926</cdr:x>
      <cdr:y>0.02527</cdr:y>
    </cdr:from>
    <cdr:to>
      <cdr:x>0.96849</cdr:x>
      <cdr:y>0.15503</cdr:y>
    </cdr:to>
    <cdr:sp macro="" textlink="">
      <cdr:nvSpPr>
        <cdr:cNvPr id="2" name="TextBox 1"/>
        <cdr:cNvSpPr txBox="1"/>
      </cdr:nvSpPr>
      <cdr:spPr>
        <a:xfrm xmlns:a="http://schemas.openxmlformats.org/drawingml/2006/main">
          <a:off x="450166" y="113604"/>
          <a:ext cx="5050302" cy="5832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a:solidFill>
                <a:srgbClr val="DCC852"/>
              </a:solidFill>
              <a:latin typeface="Calibri" panose="020F0502020204030204" pitchFamily="34" charset="0"/>
              <a:cs typeface="Calibri" panose="020F0502020204030204" pitchFamily="34" charset="0"/>
            </a:rPr>
            <a:t>Percent of Sales Invested in Innovation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4"/>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66434"/>
          </a:xfrm>
          <a:prstGeom prst="rect">
            <a:avLst/>
          </a:prstGeom>
        </p:spPr>
        <p:txBody>
          <a:bodyPr vert="horz" lIns="92958" tIns="46479" rIns="92958" bIns="46479" rtlCol="0"/>
          <a:lstStyle>
            <a:lvl1pPr algn="r">
              <a:defRPr sz="1200"/>
            </a:lvl1pPr>
          </a:lstStyle>
          <a:p>
            <a:fld id="{2DEF4EAC-55D1-475A-B4B7-2BF0921F8765}" type="datetimeFigureOut">
              <a:rPr lang="en-US" smtClean="0"/>
              <a:t>3/23/2018</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2958" tIns="46479" rIns="92958" bIns="46479" rtlCol="0" anchor="b"/>
          <a:lstStyle>
            <a:lvl1pPr algn="r">
              <a:defRPr sz="1200"/>
            </a:lvl1pPr>
          </a:lstStyle>
          <a:p>
            <a:fld id="{E790070E-15C9-4EBF-B536-E3DCA1B965B2}" type="slidenum">
              <a:rPr lang="en-US" smtClean="0"/>
              <a:t>‹#›</a:t>
            </a:fld>
            <a:endParaRPr lang="en-US"/>
          </a:p>
        </p:txBody>
      </p:sp>
    </p:spTree>
    <p:extLst>
      <p:ext uri="{BB962C8B-B14F-4D97-AF65-F5344CB8AC3E}">
        <p14:creationId xmlns:p14="http://schemas.microsoft.com/office/powerpoint/2010/main" val="3745819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320" cy="4657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122" y="0"/>
            <a:ext cx="2972320" cy="465774"/>
          </a:xfrm>
          <a:prstGeom prst="rect">
            <a:avLst/>
          </a:prstGeom>
        </p:spPr>
        <p:txBody>
          <a:bodyPr vert="horz" lIns="91440" tIns="45720" rIns="91440" bIns="45720" rtlCol="0"/>
          <a:lstStyle>
            <a:lvl1pPr algn="r">
              <a:defRPr sz="1200"/>
            </a:lvl1pPr>
          </a:lstStyle>
          <a:p>
            <a:fld id="{C44A259B-51C8-4987-B236-1861168110B7}" type="datetimeFigureOut">
              <a:rPr lang="en-US" smtClean="0"/>
              <a:t>3/23/2018</a:t>
            </a:fld>
            <a:endParaRPr lang="en-US"/>
          </a:p>
        </p:txBody>
      </p:sp>
      <p:sp>
        <p:nvSpPr>
          <p:cNvPr id="4" name="Slide Image Placeholder 3"/>
          <p:cNvSpPr>
            <a:spLocks noGrp="1" noRot="1" noChangeAspect="1"/>
          </p:cNvSpPr>
          <p:nvPr>
            <p:ph type="sldImg" idx="2"/>
          </p:nvPr>
        </p:nvSpPr>
        <p:spPr>
          <a:xfrm>
            <a:off x="639763" y="1162050"/>
            <a:ext cx="5578475" cy="3138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337"/>
            <a:ext cx="5486400" cy="36610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627"/>
            <a:ext cx="2972320" cy="46577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122" y="8830627"/>
            <a:ext cx="2972320" cy="465773"/>
          </a:xfrm>
          <a:prstGeom prst="rect">
            <a:avLst/>
          </a:prstGeom>
        </p:spPr>
        <p:txBody>
          <a:bodyPr vert="horz" lIns="91440" tIns="45720" rIns="91440" bIns="45720" rtlCol="0" anchor="b"/>
          <a:lstStyle>
            <a:lvl1pPr algn="r">
              <a:defRPr sz="1200"/>
            </a:lvl1pPr>
          </a:lstStyle>
          <a:p>
            <a:fld id="{65915CDC-E869-439F-9310-3375BED8A415}" type="slidenum">
              <a:rPr lang="en-US" smtClean="0"/>
              <a:t>‹#›</a:t>
            </a:fld>
            <a:endParaRPr lang="en-US"/>
          </a:p>
        </p:txBody>
      </p:sp>
    </p:spTree>
    <p:extLst>
      <p:ext uri="{BB962C8B-B14F-4D97-AF65-F5344CB8AC3E}">
        <p14:creationId xmlns:p14="http://schemas.microsoft.com/office/powerpoint/2010/main" val="2040976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I’m John Barnwell.  RIch Guldin is the lead author on this</a:t>
            </a:r>
            <a:r>
              <a:rPr lang="en-US" baseline="0" dirty="0"/>
              <a:t> paper, but he can’t be here today.</a:t>
            </a:r>
            <a:endParaRPr lang="en-US" dirty="0"/>
          </a:p>
        </p:txBody>
      </p:sp>
      <p:sp>
        <p:nvSpPr>
          <p:cNvPr id="4" name="Slide Number Placeholder 3"/>
          <p:cNvSpPr>
            <a:spLocks noGrp="1"/>
          </p:cNvSpPr>
          <p:nvPr>
            <p:ph type="sldNum" sz="quarter" idx="10"/>
          </p:nvPr>
        </p:nvSpPr>
        <p:spPr/>
        <p:txBody>
          <a:bodyPr/>
          <a:lstStyle/>
          <a:p>
            <a:fld id="{65915CDC-E869-439F-9310-3375BED8A415}" type="slidenum">
              <a:rPr lang="en-US" smtClean="0"/>
              <a:t>1</a:t>
            </a:fld>
            <a:endParaRPr lang="en-US"/>
          </a:p>
        </p:txBody>
      </p:sp>
    </p:spTree>
    <p:extLst>
      <p:ext uri="{BB962C8B-B14F-4D97-AF65-F5344CB8AC3E}">
        <p14:creationId xmlns:p14="http://schemas.microsoft.com/office/powerpoint/2010/main" val="425510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does that leave the U.S. forest sector?  </a:t>
            </a:r>
          </a:p>
          <a:p>
            <a:endParaRPr lang="en-US" dirty="0"/>
          </a:p>
          <a:p>
            <a:r>
              <a:rPr lang="en-US" dirty="0"/>
              <a:t>It puts U.S. companies at risk of</a:t>
            </a:r>
            <a:r>
              <a:rPr lang="en-US" baseline="0" dirty="0"/>
              <a:t> being relegated to the second-tier of global forest products manufacturers.</a:t>
            </a:r>
          </a:p>
          <a:p>
            <a:endParaRPr lang="en-US" baseline="0" dirty="0"/>
          </a:p>
          <a:p>
            <a:r>
              <a:rPr lang="en-US" baseline="0" dirty="0"/>
              <a:t>It puts U.S. private forest landowners at risk of losing the income that they need to pay property taxes on their forests and manage their forests actively.  It also puts at risk all the other benefits society desires from forests.</a:t>
            </a:r>
          </a:p>
          <a:p>
            <a:endParaRPr lang="en-US" baseline="0" dirty="0"/>
          </a:p>
          <a:p>
            <a:r>
              <a:rPr lang="en-US" baseline="0" dirty="0"/>
              <a:t>It puts privately owned U.S. forests at risk of being sold for other uses, which increases the burden on public forests to provide all the services and forest products people desire.</a:t>
            </a:r>
            <a:endParaRPr lang="en-US" dirty="0"/>
          </a:p>
        </p:txBody>
      </p:sp>
      <p:sp>
        <p:nvSpPr>
          <p:cNvPr id="4" name="Slide Number Placeholder 3"/>
          <p:cNvSpPr>
            <a:spLocks noGrp="1"/>
          </p:cNvSpPr>
          <p:nvPr>
            <p:ph type="sldNum" sz="quarter" idx="10"/>
          </p:nvPr>
        </p:nvSpPr>
        <p:spPr/>
        <p:txBody>
          <a:bodyPr/>
          <a:lstStyle/>
          <a:p>
            <a:fld id="{65915CDC-E869-439F-9310-3375BED8A415}" type="slidenum">
              <a:rPr lang="en-US" smtClean="0"/>
              <a:t>10</a:t>
            </a:fld>
            <a:endParaRPr lang="en-US"/>
          </a:p>
        </p:txBody>
      </p:sp>
    </p:spTree>
    <p:extLst>
      <p:ext uri="{BB962C8B-B14F-4D97-AF65-F5344CB8AC3E}">
        <p14:creationId xmlns:p14="http://schemas.microsoft.com/office/powerpoint/2010/main" val="77045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are the potential solutions?</a:t>
            </a:r>
          </a:p>
          <a:p>
            <a:endParaRPr lang="en-US" baseline="0" dirty="0"/>
          </a:p>
          <a:p>
            <a:r>
              <a:rPr lang="en-US" baseline="0" dirty="0"/>
              <a:t>R&amp;D has historically driven innovation in the U.S., and innovation has driven the U.S. economy.</a:t>
            </a:r>
          </a:p>
          <a:p>
            <a:endParaRPr lang="en-US" baseline="0" dirty="0"/>
          </a:p>
          <a:p>
            <a:r>
              <a:rPr lang="en-US" baseline="0" dirty="0"/>
              <a:t>Federal reports indicate that two-thirds of the U.S. economy’s growth since World War II had its roots in R&amp;D funded by the federal government in partnership with investments by private industry.</a:t>
            </a:r>
          </a:p>
          <a:p>
            <a:endParaRPr lang="en-US" baseline="0" dirty="0"/>
          </a:p>
          <a:p>
            <a:r>
              <a:rPr lang="en-US" baseline="0" dirty="0"/>
              <a:t>The second bullet is a short list of some recent innovations in goods and services from the America’s forests.  Some have substantial economic potential, like engineered wood products and mid-rise buildings entirely of wood.  Others are services that the American public highly values, but where environmental services markets haven’t emerged yet that compensate private landowners for these values that their forests create.</a:t>
            </a:r>
          </a:p>
          <a:p>
            <a:endParaRPr lang="en-US" baseline="0" dirty="0"/>
          </a:p>
          <a:p>
            <a:r>
              <a:rPr lang="en-US" baseline="0" dirty="0"/>
              <a:t>The concluding point is that these new products and services have come from innovations in products and policies driven by R&amp;D.</a:t>
            </a:r>
            <a:endParaRPr lang="en-US" dirty="0"/>
          </a:p>
        </p:txBody>
      </p:sp>
      <p:sp>
        <p:nvSpPr>
          <p:cNvPr id="4" name="Slide Number Placeholder 3"/>
          <p:cNvSpPr>
            <a:spLocks noGrp="1"/>
          </p:cNvSpPr>
          <p:nvPr>
            <p:ph type="sldNum" sz="quarter" idx="10"/>
          </p:nvPr>
        </p:nvSpPr>
        <p:spPr/>
        <p:txBody>
          <a:bodyPr/>
          <a:lstStyle/>
          <a:p>
            <a:fld id="{65915CDC-E869-439F-9310-3375BED8A415}" type="slidenum">
              <a:rPr lang="en-US" smtClean="0"/>
              <a:t>11</a:t>
            </a:fld>
            <a:endParaRPr lang="en-US"/>
          </a:p>
        </p:txBody>
      </p:sp>
    </p:spTree>
    <p:extLst>
      <p:ext uri="{BB962C8B-B14F-4D97-AF65-F5344CB8AC3E}">
        <p14:creationId xmlns:p14="http://schemas.microsoft.com/office/powerpoint/2010/main" val="3455130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done with Part 1 of the presentation and now move into Part 2—more</a:t>
            </a:r>
            <a:r>
              <a:rPr lang="en-US" baseline="0" dirty="0"/>
              <a:t> details about current and recent R&amp;D funding.</a:t>
            </a:r>
          </a:p>
          <a:p>
            <a:endParaRPr lang="en-US" baseline="0" dirty="0"/>
          </a:p>
          <a:p>
            <a:r>
              <a:rPr lang="en-US" baseline="0" dirty="0"/>
              <a:t>There are six major R&amp;D funding sources for the forest sector.  There are some additional federal and non-federal sources of funding, but their direct investments in forest research are small, and so haven’t been accounted for here in our analyses.</a:t>
            </a:r>
            <a:endParaRPr lang="en-US" dirty="0"/>
          </a:p>
        </p:txBody>
      </p:sp>
      <p:sp>
        <p:nvSpPr>
          <p:cNvPr id="4" name="Slide Number Placeholder 3"/>
          <p:cNvSpPr>
            <a:spLocks noGrp="1"/>
          </p:cNvSpPr>
          <p:nvPr>
            <p:ph type="sldNum" sz="quarter" idx="10"/>
          </p:nvPr>
        </p:nvSpPr>
        <p:spPr/>
        <p:txBody>
          <a:bodyPr/>
          <a:lstStyle/>
          <a:p>
            <a:fld id="{65915CDC-E869-439F-9310-3375BED8A415}" type="slidenum">
              <a:rPr lang="en-US" smtClean="0"/>
              <a:t>12</a:t>
            </a:fld>
            <a:endParaRPr lang="en-US"/>
          </a:p>
        </p:txBody>
      </p:sp>
    </p:spTree>
    <p:extLst>
      <p:ext uri="{BB962C8B-B14F-4D97-AF65-F5344CB8AC3E}">
        <p14:creationId xmlns:p14="http://schemas.microsoft.com/office/powerpoint/2010/main" val="4186030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those of you who like tabular information, this is the summary of forest sector R&amp;D funding.  It totaled $673.7 million in 2014; the latest year that data are available for all six sources.</a:t>
            </a:r>
          </a:p>
          <a:p>
            <a:endParaRPr lang="en-US" baseline="0" dirty="0"/>
          </a:p>
          <a:p>
            <a:r>
              <a:rPr lang="en-US" baseline="0" dirty="0"/>
              <a:t>Note that forest products research amounts to about 8 percent of that total, and the special Biomass R&amp;D Initiative of the Department of Energy and NIFA can count as another 11 percent of forest products-related research.</a:t>
            </a:r>
          </a:p>
          <a:p>
            <a:endParaRPr lang="en-US" baseline="0" dirty="0"/>
          </a:p>
          <a:p>
            <a:r>
              <a:rPr lang="en-US" baseline="0" dirty="0"/>
              <a:t>That means that, at most, 19 percent of today’s R&amp;D is focused in forest products research &amp; development—broadly defined.  The remaining 81 percent is focused on the ecology and management of forests and related natural resources.</a:t>
            </a:r>
            <a:endParaRPr lang="en-US" dirty="0"/>
          </a:p>
        </p:txBody>
      </p:sp>
      <p:sp>
        <p:nvSpPr>
          <p:cNvPr id="4" name="Slide Number Placeholder 3"/>
          <p:cNvSpPr>
            <a:spLocks noGrp="1"/>
          </p:cNvSpPr>
          <p:nvPr>
            <p:ph type="sldNum" sz="quarter" idx="10"/>
          </p:nvPr>
        </p:nvSpPr>
        <p:spPr/>
        <p:txBody>
          <a:bodyPr/>
          <a:lstStyle/>
          <a:p>
            <a:fld id="{65915CDC-E869-439F-9310-3375BED8A415}" type="slidenum">
              <a:rPr lang="en-US" smtClean="0"/>
              <a:t>13</a:t>
            </a:fld>
            <a:endParaRPr lang="en-US"/>
          </a:p>
        </p:txBody>
      </p:sp>
    </p:spTree>
    <p:extLst>
      <p:ext uri="{BB962C8B-B14F-4D97-AF65-F5344CB8AC3E}">
        <p14:creationId xmlns:p14="http://schemas.microsoft.com/office/powerpoint/2010/main" val="2603510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those of you who like graphic portrayals, this pie shows the slices by agency and program.  </a:t>
            </a:r>
          </a:p>
          <a:p>
            <a:endParaRPr lang="en-US" baseline="0" dirty="0"/>
          </a:p>
          <a:p>
            <a:r>
              <a:rPr lang="en-US" baseline="0" dirty="0"/>
              <a:t>For each funder, the darker shades of their color represent the forest products related research.  So for Forest Service R&amp;D, as an example, $272.1 million—or 40 percent of the total pie--is for forests while $23.7 million—or 3 percent of the total pie—is for forest products-related research.</a:t>
            </a:r>
          </a:p>
          <a:p>
            <a:endParaRPr lang="en-US" baseline="0" dirty="0"/>
          </a:p>
          <a:p>
            <a:r>
              <a:rPr lang="en-US" baseline="0" dirty="0"/>
              <a:t>Note the importance of university research, largely funded through state legislature appropriations to land grant colleges and universities.</a:t>
            </a:r>
            <a:endParaRPr lang="en-US" dirty="0"/>
          </a:p>
        </p:txBody>
      </p:sp>
      <p:sp>
        <p:nvSpPr>
          <p:cNvPr id="4" name="Slide Number Placeholder 3"/>
          <p:cNvSpPr>
            <a:spLocks noGrp="1"/>
          </p:cNvSpPr>
          <p:nvPr>
            <p:ph type="sldNum" sz="quarter" idx="10"/>
          </p:nvPr>
        </p:nvSpPr>
        <p:spPr/>
        <p:txBody>
          <a:bodyPr/>
          <a:lstStyle/>
          <a:p>
            <a:fld id="{65915CDC-E869-439F-9310-3375BED8A415}" type="slidenum">
              <a:rPr lang="en-US" smtClean="0"/>
              <a:t>14</a:t>
            </a:fld>
            <a:endParaRPr lang="en-US"/>
          </a:p>
        </p:txBody>
      </p:sp>
    </p:spTree>
    <p:extLst>
      <p:ext uri="{BB962C8B-B14F-4D97-AF65-F5344CB8AC3E}">
        <p14:creationId xmlns:p14="http://schemas.microsoft.com/office/powerpoint/2010/main" val="688448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two slides</a:t>
            </a:r>
            <a:r>
              <a:rPr lang="en-US" baseline="0" dirty="0"/>
              <a:t> depicted the situation for a single year—2014.  Now we shift to trend information.</a:t>
            </a:r>
          </a:p>
          <a:p>
            <a:endParaRPr lang="en-US" baseline="0" dirty="0"/>
          </a:p>
          <a:p>
            <a:r>
              <a:rPr lang="en-US" baseline="0" dirty="0"/>
              <a:t>Again, t</a:t>
            </a:r>
            <a:r>
              <a:rPr lang="en-US" dirty="0"/>
              <a:t>he darker shade of each color represents to funding for “Forest Products” R&amp;D;</a:t>
            </a:r>
            <a:r>
              <a:rPr lang="en-US" baseline="0" dirty="0"/>
              <a:t> lighter shades are funding for forestry and other natural resources research.</a:t>
            </a:r>
          </a:p>
          <a:p>
            <a:endParaRPr lang="en-US" baseline="0" dirty="0"/>
          </a:p>
          <a:p>
            <a:r>
              <a:rPr lang="en-US" baseline="0" dirty="0"/>
              <a:t>Forest Service R&amp;D is the major actor in the forest sector and also the one doing the most in-house research.  Within the light blue bar, is $35 to $40 million per year in grants and cooperative agreements given by the agency to universities and other partners.</a:t>
            </a:r>
          </a:p>
          <a:p>
            <a:endParaRPr lang="en-US" baseline="0" dirty="0"/>
          </a:p>
          <a:p>
            <a:r>
              <a:rPr lang="en-US" baseline="0" dirty="0"/>
              <a:t>The increase in NIFA funding since 2010—the dark yellow and orange—is due to increased funding for its competitive grants program—the Agriculture and Food Research Initiative.  Funding increased even more in 2015 and 2016.</a:t>
            </a:r>
          </a:p>
          <a:p>
            <a:endParaRPr lang="en-US" baseline="0" dirty="0"/>
          </a:p>
          <a:p>
            <a:r>
              <a:rPr lang="en-US" baseline="0" dirty="0"/>
              <a:t>The National Science Foundation research is all competitive grants, largely for ecological research.  Perhaps 10 percent of the NSF funding has been for very early stage basic research on forest products-related work.  </a:t>
            </a:r>
          </a:p>
          <a:p>
            <a:endParaRPr lang="en-US" baseline="0" dirty="0"/>
          </a:p>
          <a:p>
            <a:r>
              <a:rPr lang="en-US" baseline="0" dirty="0"/>
              <a:t>Some Sustainable Forestry Initiative members do in-house research on their own lands, while others contribute to a pool of money used to award competitive research grants to others.  About 60 percent of SFI reported research is for in-house research and 40 percent is for the competitive grants pool.  SFI has been doing and funding research since 1995.  Between 1995 and 2001, SFI research averaged $88 million/year, in constant 2015 dollars, so SFI has been a long-term supporter of R&amp;D.  Data haven’t been complied for 2002-2006.  </a:t>
            </a:r>
          </a:p>
          <a:p>
            <a:endParaRPr lang="en-US" baseline="0" dirty="0"/>
          </a:p>
          <a:p>
            <a:r>
              <a:rPr lang="en-US" baseline="0" dirty="0"/>
              <a:t>The Biomass R&amp;D Initiative is a partnership of the Department of Energy and NIF.  This partnership was created in the 2008 Farm Bill.  The initiative has two objectives.  The first is develop sustainable production and harvesting methods for suitable biomass feedstocks, and the second is to develop efficient, commercial chemical processes to convert biomass into liquid transportation fuels.  Within the DoE budget, $75 million per year is provided for this initiative.</a:t>
            </a:r>
          </a:p>
          <a:p>
            <a:endParaRPr lang="en-US" baseline="0" dirty="0"/>
          </a:p>
          <a:p>
            <a:r>
              <a:rPr lang="en-US" baseline="0" dirty="0"/>
              <a: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5915CDC-E869-439F-9310-3375BED8A415}" type="slidenum">
              <a:rPr lang="en-US" smtClean="0"/>
              <a:t>15</a:t>
            </a:fld>
            <a:endParaRPr lang="en-US"/>
          </a:p>
        </p:txBody>
      </p:sp>
    </p:spTree>
    <p:extLst>
      <p:ext uri="{BB962C8B-B14F-4D97-AF65-F5344CB8AC3E}">
        <p14:creationId xmlns:p14="http://schemas.microsoft.com/office/powerpoint/2010/main" val="3447959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The Department of Energy also conducts forest ecology, carbon, climate change, and atmospheric sciences research at several of their national laboratories.  Some of this work pertains to forests.  But the broad categories in DoE’s publicly available budget documents, such as “terrestrial ecosystems and carbon” or “climate and earth system modeling” make it impossible to parse out how much of this science is focused on forests.  So what cost estimates are available for these programs was not included in this analysis.</a:t>
            </a:r>
          </a:p>
          <a:p>
            <a:endParaRPr lang="en-US" baseline="0" dirty="0"/>
          </a:p>
          <a:p>
            <a:r>
              <a:rPr lang="en-US" dirty="0"/>
              <a:t>The estimated $125 million</a:t>
            </a:r>
            <a:r>
              <a:rPr lang="en-US" baseline="0" dirty="0"/>
              <a:t> per year for R&amp;D by colleges and universities is a very rough estimate for two reasons.  First, there is no comprehensive database of funding provided by state legislatures to the 60 plus land grant colleges and universities and no good estimates in budgets for the non-land grants who do forestry and wood products research.  Second, at many schools, parsing their annual income to separate the research and development funding from the funding for teaching and extension activities is difficult.  Thirdly, avoiding double counting, such as counting competitive grants income from National Science Foundation when it has already been accounted for from the NSF database adds complexity.  </a:t>
            </a:r>
          </a:p>
          <a:p>
            <a:endParaRPr lang="en-US" baseline="0" dirty="0"/>
          </a:p>
          <a:p>
            <a:r>
              <a:rPr lang="en-US" baseline="0" dirty="0"/>
              <a:t>Despite the lack of good national estimates for research and development funding at universities, the trend in that funding is thought to be downward in recent years.  Informal discussions with a half-dozen deans and department heads suggests that since the Great Recession, university research and development funding for forest-related work is down between 15 percent and 40 percent, depending on the institution.</a:t>
            </a:r>
          </a:p>
          <a:p>
            <a:endParaRPr lang="en-US" baseline="0" dirty="0"/>
          </a:p>
        </p:txBody>
      </p:sp>
      <p:sp>
        <p:nvSpPr>
          <p:cNvPr id="4" name="Slide Number Placeholder 3"/>
          <p:cNvSpPr>
            <a:spLocks noGrp="1"/>
          </p:cNvSpPr>
          <p:nvPr>
            <p:ph type="sldNum" sz="quarter" idx="10"/>
          </p:nvPr>
        </p:nvSpPr>
        <p:spPr/>
        <p:txBody>
          <a:bodyPr/>
          <a:lstStyle/>
          <a:p>
            <a:fld id="{65915CDC-E869-439F-9310-3375BED8A415}" type="slidenum">
              <a:rPr lang="en-US" smtClean="0"/>
              <a:t>16</a:t>
            </a:fld>
            <a:endParaRPr lang="en-US"/>
          </a:p>
        </p:txBody>
      </p:sp>
    </p:spTree>
    <p:extLst>
      <p:ext uri="{BB962C8B-B14F-4D97-AF65-F5344CB8AC3E}">
        <p14:creationId xmlns:p14="http://schemas.microsoft.com/office/powerpoint/2010/main" val="903717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a:t>
            </a:r>
            <a:r>
              <a:rPr lang="en-US" baseline="0" dirty="0"/>
              <a:t> and development funding by forest industries is likewise difficult to estimate and aggregate from individual firms.  </a:t>
            </a:r>
          </a:p>
          <a:p>
            <a:endParaRPr lang="en-US" baseline="0" dirty="0"/>
          </a:p>
          <a:p>
            <a:r>
              <a:rPr lang="en-US" baseline="0" dirty="0"/>
              <a:t>What we do know is that several university cooperatives still exist and that some recently-formed “centers of excellence” are getting some of their research and development funding from particular firms or investment organizations.  But how much isn’t known.  A rough estimate of industry contributions is $20 million/year.  We’d welcome better data on industry funding of these university partnerships.</a:t>
            </a:r>
          </a:p>
          <a:p>
            <a:endParaRPr lang="en-US" baseline="0" dirty="0"/>
          </a:p>
          <a:p>
            <a:r>
              <a:rPr lang="en-US" baseline="0" dirty="0"/>
              <a:t>The National Council for Air &amp; Stream Improvement is an industry-funded NGO that conducts research related to forest products and forest management.  It is largely funded by industry.  Although its website notes that its research programs amount to “several million dollars” annually with a third spent on forest management, few other details of their budget are publicly available.  </a:t>
            </a:r>
          </a:p>
          <a:p>
            <a:endParaRPr lang="en-US" baseline="0" dirty="0"/>
          </a:p>
        </p:txBody>
      </p:sp>
      <p:sp>
        <p:nvSpPr>
          <p:cNvPr id="4" name="Slide Number Placeholder 3"/>
          <p:cNvSpPr>
            <a:spLocks noGrp="1"/>
          </p:cNvSpPr>
          <p:nvPr>
            <p:ph type="sldNum" sz="quarter" idx="10"/>
          </p:nvPr>
        </p:nvSpPr>
        <p:spPr/>
        <p:txBody>
          <a:bodyPr/>
          <a:lstStyle/>
          <a:p>
            <a:fld id="{65915CDC-E869-439F-9310-3375BED8A415}" type="slidenum">
              <a:rPr lang="en-US" smtClean="0"/>
              <a:t>17</a:t>
            </a:fld>
            <a:endParaRPr lang="en-US"/>
          </a:p>
        </p:txBody>
      </p:sp>
    </p:spTree>
    <p:extLst>
      <p:ext uri="{BB962C8B-B14F-4D97-AF65-F5344CB8AC3E}">
        <p14:creationId xmlns:p14="http://schemas.microsoft.com/office/powerpoint/2010/main" val="1687906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The National</a:t>
            </a:r>
            <a:r>
              <a:rPr lang="en-US" sz="2000" baseline="0" dirty="0"/>
              <a:t> Science Foundation was created by the Eisenhower Administration.  After World War II, federal policy makers recognized the major contribution that research made to winning the war, so they wanted to create a more permanent institution to foster basic research.</a:t>
            </a:r>
          </a:p>
          <a:p>
            <a:endParaRPr lang="en-US" sz="20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0" dirty="0"/>
              <a:t>The spike in funding during the Nixon Administration was to create forest ecology research programs at Oak Ridge National Laboratory, TN, and the University of Washington.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aseline="0" dirty="0"/>
          </a:p>
          <a:p>
            <a:r>
              <a:rPr lang="en-US" sz="2000" baseline="0" dirty="0"/>
              <a:t>In the early years of the foundation, only 5 to 6 percent of their money went to forest and wood science.  But that percentage grew to 20 percent by turn of the century,  </a:t>
            </a:r>
          </a:p>
          <a:p>
            <a:endParaRPr lang="en-US" sz="2000" baseline="0" dirty="0"/>
          </a:p>
          <a:p>
            <a:pPr>
              <a:buFont typeface="Arial" panose="020B0604020202020204" pitchFamily="34" charset="0"/>
              <a:buNone/>
            </a:pPr>
            <a:r>
              <a:rPr lang="en-US" sz="2000" dirty="0">
                <a:solidFill>
                  <a:srgbClr val="DCC852"/>
                </a:solidFill>
              </a:rPr>
              <a:t>Since 2000, integrating ecological research</a:t>
            </a:r>
            <a:r>
              <a:rPr lang="en-US" sz="2000" dirty="0"/>
              <a:t> across topics &amp; landscapes has been emphasized; as has some focus on integrating</a:t>
            </a:r>
            <a:r>
              <a:rPr lang="en-US" sz="2000" baseline="0" dirty="0"/>
              <a:t> social and economic research with ecological research.  C</a:t>
            </a:r>
            <a:r>
              <a:rPr lang="en-US" sz="2000" dirty="0">
                <a:solidFill>
                  <a:srgbClr val="DCC852"/>
                </a:solidFill>
              </a:rPr>
              <a:t>limate change </a:t>
            </a:r>
            <a:r>
              <a:rPr lang="en-US" sz="2000" dirty="0"/>
              <a:t>has been the single largest question driving science integration and contributions to forest research.</a:t>
            </a:r>
          </a:p>
          <a:p>
            <a:pPr>
              <a:buFont typeface="Arial" panose="020B0604020202020204" pitchFamily="34" charset="0"/>
              <a:buNone/>
            </a:pPr>
            <a:endParaRPr lang="en-US" sz="2000" dirty="0">
              <a:solidFill>
                <a:srgbClr val="DCC852"/>
              </a:solidFill>
            </a:endParaRPr>
          </a:p>
          <a:p>
            <a:pPr>
              <a:buFont typeface="Arial" panose="020B0604020202020204" pitchFamily="34" charset="0"/>
              <a:buNone/>
            </a:pPr>
            <a:r>
              <a:rPr lang="en-US" sz="2000" dirty="0">
                <a:solidFill>
                  <a:srgbClr val="DCC852"/>
                </a:solidFill>
              </a:rPr>
              <a:t>Over the years, the wood science research focus also shifted.</a:t>
            </a:r>
            <a:r>
              <a:rPr lang="en-US" sz="2000" baseline="0" dirty="0">
                <a:solidFill>
                  <a:srgbClr val="DCC852"/>
                </a:solidFill>
              </a:rPr>
              <a:t>  Early on, the focus was on c</a:t>
            </a:r>
            <a:r>
              <a:rPr lang="en-US" sz="2000" dirty="0">
                <a:solidFill>
                  <a:srgbClr val="DCC852"/>
                </a:solidFill>
              </a:rPr>
              <a:t>reating new fasteners and glues for structural wood members,</a:t>
            </a:r>
            <a:r>
              <a:rPr lang="en-US" sz="2000" baseline="0" dirty="0">
                <a:solidFill>
                  <a:srgbClr val="DCC852"/>
                </a:solidFill>
              </a:rPr>
              <a:t> panels, and other  en</a:t>
            </a:r>
            <a:r>
              <a:rPr lang="en-US" sz="2000" dirty="0"/>
              <a:t>gineered wood products.  More recently, the focus has been on</a:t>
            </a:r>
            <a:r>
              <a:rPr lang="en-US" sz="2000" baseline="0" dirty="0"/>
              <a:t> i</a:t>
            </a:r>
            <a:r>
              <a:rPr lang="en-US" sz="2000" dirty="0"/>
              <a:t>mproving the products’ service life and safety in seismic events and</a:t>
            </a:r>
            <a:r>
              <a:rPr lang="en-US" sz="2000" baseline="0" dirty="0"/>
              <a:t> </a:t>
            </a:r>
            <a:r>
              <a:rPr lang="en-US" sz="2000" dirty="0"/>
              <a:t>hurricanes.  After 2000, this work expanded to include laminated structural members and wood-plastic composites.  Since</a:t>
            </a:r>
            <a:r>
              <a:rPr lang="en-US" sz="2000" baseline="0" dirty="0"/>
              <a:t> 2010, b</a:t>
            </a:r>
            <a:r>
              <a:rPr lang="en-US" sz="2000" dirty="0"/>
              <a:t>iomass conversion to fuels and chemicals has emerged as a priority.  </a:t>
            </a:r>
          </a:p>
          <a:p>
            <a:pPr>
              <a:buFont typeface="Arial" panose="020B0604020202020204" pitchFamily="34" charset="0"/>
              <a:buNone/>
            </a:pPr>
            <a:endParaRPr lang="en-US" sz="2000" dirty="0"/>
          </a:p>
          <a:p>
            <a:pPr>
              <a:buFont typeface="Arial" panose="020B0604020202020204" pitchFamily="34" charset="0"/>
              <a:buNone/>
            </a:pPr>
            <a:r>
              <a:rPr lang="en-US" sz="2000" dirty="0"/>
              <a:t>A key</a:t>
            </a:r>
            <a:r>
              <a:rPr lang="en-US" sz="2000" baseline="0" dirty="0"/>
              <a:t> point drawn from the NSF basic research grants data is time it takes to go from basic research to introducing an innovative product:  10-15 years.  That’s quite some time for obtaining commercial value from basic research.  Focusing on and accelerating applied research and development can reduce that delay and create value sooner.  </a:t>
            </a:r>
            <a:endParaRPr lang="en-US" sz="2000" dirty="0"/>
          </a:p>
          <a:p>
            <a:endParaRPr lang="en-US" sz="2000"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65915CDC-E869-439F-9310-3375BED8A415}" type="slidenum">
              <a:rPr lang="en-US" smtClean="0"/>
              <a:t>18</a:t>
            </a:fld>
            <a:endParaRPr lang="en-US"/>
          </a:p>
        </p:txBody>
      </p:sp>
    </p:spTree>
    <p:extLst>
      <p:ext uri="{BB962C8B-B14F-4D97-AF65-F5344CB8AC3E}">
        <p14:creationId xmlns:p14="http://schemas.microsoft.com/office/powerpoint/2010/main" val="554736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oddity in FY2010-2012 arose</a:t>
            </a:r>
            <a:r>
              <a:rPr lang="en-US" baseline="0" dirty="0"/>
              <a:t> from a major programmatic change that crated the Agriculture and Food Research Initiative competitive grants program.  </a:t>
            </a:r>
          </a:p>
          <a:p>
            <a:endParaRPr lang="en-US" baseline="0" dirty="0"/>
          </a:p>
          <a:p>
            <a:r>
              <a:rPr lang="en-US" baseline="0" dirty="0"/>
              <a:t>Shifts in research focus due to the expanded competitive grants program is clearer in the bar chart.</a:t>
            </a:r>
          </a:p>
          <a:p>
            <a:endParaRPr lang="en-US" baseline="0" dirty="0"/>
          </a:p>
          <a:p>
            <a:r>
              <a:rPr lang="en-US" baseline="0" dirty="0"/>
              <a:t>The point is that the increase in competitive grants leaned towards topics helpful to private forest landowners, not forest products or forest industry.  The only exception was grants for the Biomass R&amp;D Initiative.  </a:t>
            </a:r>
          </a:p>
        </p:txBody>
      </p:sp>
      <p:sp>
        <p:nvSpPr>
          <p:cNvPr id="4" name="Slide Number Placeholder 3"/>
          <p:cNvSpPr>
            <a:spLocks noGrp="1"/>
          </p:cNvSpPr>
          <p:nvPr>
            <p:ph type="sldNum" sz="quarter" idx="10"/>
          </p:nvPr>
        </p:nvSpPr>
        <p:spPr/>
        <p:txBody>
          <a:bodyPr/>
          <a:lstStyle/>
          <a:p>
            <a:fld id="{65915CDC-E869-439F-9310-3375BED8A415}" type="slidenum">
              <a:rPr lang="en-US" smtClean="0"/>
              <a:t>19</a:t>
            </a:fld>
            <a:endParaRPr lang="en-US"/>
          </a:p>
        </p:txBody>
      </p:sp>
    </p:spTree>
    <p:extLst>
      <p:ext uri="{BB962C8B-B14F-4D97-AF65-F5344CB8AC3E}">
        <p14:creationId xmlns:p14="http://schemas.microsoft.com/office/powerpoint/2010/main" val="922931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like to begin with the key messages up front.  That way, you</a:t>
            </a:r>
            <a:r>
              <a:rPr lang="en-US" baseline="0" dirty="0"/>
              <a:t> see where our presentation is headed.</a:t>
            </a:r>
          </a:p>
          <a:p>
            <a:endParaRPr lang="en-US" baseline="0" dirty="0"/>
          </a:p>
          <a:p>
            <a:r>
              <a:rPr lang="en-US" baseline="0" dirty="0"/>
              <a:t>Applied research and development capacity has eroded over the past 20 years</a:t>
            </a:r>
          </a:p>
          <a:p>
            <a:endParaRPr lang="en-US" baseline="0" dirty="0"/>
          </a:p>
          <a:p>
            <a:r>
              <a:rPr lang="en-US" baseline="0" dirty="0"/>
              <a:t>Basic research findings take time to emerge as implementable resource management solutions and commercial products, because of bullet 1.</a:t>
            </a:r>
          </a:p>
          <a:p>
            <a:endParaRPr lang="en-US" baseline="0" dirty="0"/>
          </a:p>
          <a:p>
            <a:r>
              <a:rPr lang="en-US" baseline="0" dirty="0"/>
              <a:t>Erosion of industry support for research and development is a contributing factor to today’s situation.</a:t>
            </a:r>
            <a:endParaRPr lang="en-US" dirty="0"/>
          </a:p>
        </p:txBody>
      </p:sp>
      <p:sp>
        <p:nvSpPr>
          <p:cNvPr id="4" name="Slide Number Placeholder 3"/>
          <p:cNvSpPr>
            <a:spLocks noGrp="1"/>
          </p:cNvSpPr>
          <p:nvPr>
            <p:ph type="sldNum" sz="quarter" idx="10"/>
          </p:nvPr>
        </p:nvSpPr>
        <p:spPr/>
        <p:txBody>
          <a:bodyPr/>
          <a:lstStyle/>
          <a:p>
            <a:fld id="{65915CDC-E869-439F-9310-3375BED8A415}" type="slidenum">
              <a:rPr lang="en-US" smtClean="0"/>
              <a:t>2</a:t>
            </a:fld>
            <a:endParaRPr lang="en-US"/>
          </a:p>
        </p:txBody>
      </p:sp>
    </p:spTree>
    <p:extLst>
      <p:ext uri="{BB962C8B-B14F-4D97-AF65-F5344CB8AC3E}">
        <p14:creationId xmlns:p14="http://schemas.microsoft.com/office/powerpoint/2010/main" val="3342558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 shows NIFA</a:t>
            </a:r>
            <a:r>
              <a:rPr lang="en-US" baseline="0" dirty="0"/>
              <a:t> funding by program, rather than the subject of the research.</a:t>
            </a:r>
          </a:p>
          <a:p>
            <a:endParaRPr lang="en-US" baseline="0" dirty="0"/>
          </a:p>
          <a:p>
            <a:r>
              <a:rPr lang="en-US" baseline="0" dirty="0"/>
              <a:t>T</a:t>
            </a:r>
            <a:r>
              <a:rPr lang="en-US" dirty="0"/>
              <a:t>he AFRI</a:t>
            </a:r>
            <a:r>
              <a:rPr lang="en-US" baseline="0" dirty="0"/>
              <a:t> competitive grants program average annual funding rose 210 percent after 2010.  NIFA competitive grant funding average $7.8 million per year from FY 2005-2009 and $24.2 million per year from FY 2010-2014.  Other grants </a:t>
            </a:r>
            <a:r>
              <a:rPr lang="en-US" baseline="0"/>
              <a:t>programs fell.</a:t>
            </a:r>
            <a:endParaRPr lang="en-US" baseline="0" dirty="0"/>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65915CDC-E869-439F-9310-3375BED8A415}" type="slidenum">
              <a:rPr lang="en-US" smtClean="0"/>
              <a:t>20</a:t>
            </a:fld>
            <a:endParaRPr lang="en-US"/>
          </a:p>
        </p:txBody>
      </p:sp>
    </p:spTree>
    <p:extLst>
      <p:ext uri="{BB962C8B-B14F-4D97-AF65-F5344CB8AC3E}">
        <p14:creationId xmlns:p14="http://schemas.microsoft.com/office/powerpoint/2010/main" val="584704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and development funding in the Forest Service has declined since 2010, largely due to constrained budgets</a:t>
            </a:r>
            <a:r>
              <a:rPr lang="en-US" baseline="0" dirty="0"/>
              <a:t> agency-wide and the rapid growth in wildfire suppression costs.  Wildfire costs have eaten into the funding for all other Forest Service programs, including research and development.</a:t>
            </a:r>
          </a:p>
          <a:p>
            <a:endParaRPr lang="en-US" baseline="0" dirty="0"/>
          </a:p>
          <a:p>
            <a:r>
              <a:rPr lang="en-US" baseline="0" dirty="0"/>
              <a:t>The resource management and use program area—the black line—includes forest products research, but the Forest Service doesn’t report research for that sub-program separately.</a:t>
            </a:r>
          </a:p>
          <a:p>
            <a:endParaRPr lang="en-US" baseline="0" dirty="0"/>
          </a:p>
          <a:p>
            <a:r>
              <a:rPr lang="en-US" baseline="0" dirty="0"/>
              <a:t>The staffing situation illustrates the decline in Forest Service capacity to do research.  In 1985, the agency had 905 researchers.  In 2015, it only had 503.  </a:t>
            </a:r>
          </a:p>
          <a:p>
            <a:endParaRPr lang="en-US" baseline="0" dirty="0"/>
          </a:p>
          <a:p>
            <a:r>
              <a:rPr lang="en-US" baseline="0" dirty="0"/>
              <a:t>Forest products technologists and research chemists each declined over 70 percent in staffing.  Engineer researchers dropped 56 percent.</a:t>
            </a:r>
          </a:p>
          <a:p>
            <a:endParaRPr lang="en-US" baseline="0" dirty="0"/>
          </a:p>
          <a:p>
            <a:r>
              <a:rPr lang="en-US" baseline="0" dirty="0"/>
              <a:t>The scientists responsible for forest health problems also declined significantly.  Entomologists dropped 61 percent and pathologists dropped 74 percent.  </a:t>
            </a:r>
            <a:br>
              <a:rPr lang="en-US" baseline="0" dirty="0"/>
            </a:br>
            <a:endParaRPr lang="en-US" baseline="0" dirty="0"/>
          </a:p>
          <a:p>
            <a:r>
              <a:rPr lang="en-US" baseline="0" dirty="0"/>
              <a:t>These staffing declines have made it very difficult to do the applied research and development work needed to convert basic research findings  into implementable forest management solutions and new commercial products.  </a:t>
            </a:r>
          </a:p>
          <a:p>
            <a:endParaRPr lang="en-US" dirty="0"/>
          </a:p>
        </p:txBody>
      </p:sp>
      <p:sp>
        <p:nvSpPr>
          <p:cNvPr id="4" name="Slide Number Placeholder 3"/>
          <p:cNvSpPr>
            <a:spLocks noGrp="1"/>
          </p:cNvSpPr>
          <p:nvPr>
            <p:ph type="sldNum" sz="quarter" idx="10"/>
          </p:nvPr>
        </p:nvSpPr>
        <p:spPr/>
        <p:txBody>
          <a:bodyPr/>
          <a:lstStyle/>
          <a:p>
            <a:fld id="{65915CDC-E869-439F-9310-3375BED8A415}" type="slidenum">
              <a:rPr lang="en-US" smtClean="0"/>
              <a:t>21</a:t>
            </a:fld>
            <a:endParaRPr lang="en-US"/>
          </a:p>
        </p:txBody>
      </p:sp>
    </p:spTree>
    <p:extLst>
      <p:ext uri="{BB962C8B-B14F-4D97-AF65-F5344CB8AC3E}">
        <p14:creationId xmlns:p14="http://schemas.microsoft.com/office/powerpoint/2010/main" val="2213206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look at these items as four links in the chain that drives innovation and leads to problem solutions.  We look at these four links in the context of the aphorism—a chain is only as strong as it’s weakest link—coined by Thomas Reid, the Scottish philosopher at the University of Glasgow, who replaced Adam Smith—a pioneer of the science of economics.  </a:t>
            </a:r>
          </a:p>
          <a:p>
            <a:endParaRPr lang="en-US" baseline="0" dirty="0"/>
          </a:p>
          <a:p>
            <a:r>
              <a:rPr lang="en-US" baseline="0" dirty="0"/>
              <a:t>Our sense of the data is that the innovation chain is remarkable weak.  While the first link—basic research—is the strongest. The subsequent links in the chain—applied research, development, and finally innovation--have lost considerable strength in recent years.  We have suggested a number of causes for the loss of strength—the Great Recession, shifting consumer preferences, and more directly, eroding funding and in-house capacity to do applied research and development.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5915CDC-E869-439F-9310-3375BED8A415}" type="slidenum">
              <a:rPr lang="en-US" smtClean="0"/>
              <a:t>22</a:t>
            </a:fld>
            <a:endParaRPr lang="en-US"/>
          </a:p>
        </p:txBody>
      </p:sp>
    </p:spTree>
    <p:extLst>
      <p:ext uri="{BB962C8B-B14F-4D97-AF65-F5344CB8AC3E}">
        <p14:creationId xmlns:p14="http://schemas.microsoft.com/office/powerpoint/2010/main" val="148248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r>
              <a:rPr lang="en-US" baseline="0" dirty="0"/>
              <a:t> present, the innovation chain has strong basic research links, but applied research, development, and innovation are held together by little more than some duct-tape knots.</a:t>
            </a:r>
            <a:endParaRPr lang="en-US" dirty="0"/>
          </a:p>
        </p:txBody>
      </p:sp>
      <p:sp>
        <p:nvSpPr>
          <p:cNvPr id="4" name="Slide Number Placeholder 3"/>
          <p:cNvSpPr>
            <a:spLocks noGrp="1"/>
          </p:cNvSpPr>
          <p:nvPr>
            <p:ph type="sldNum" sz="quarter" idx="10"/>
          </p:nvPr>
        </p:nvSpPr>
        <p:spPr/>
        <p:txBody>
          <a:bodyPr/>
          <a:lstStyle/>
          <a:p>
            <a:fld id="{65915CDC-E869-439F-9310-3375BED8A415}" type="slidenum">
              <a:rPr lang="en-US" smtClean="0"/>
              <a:t>23</a:t>
            </a:fld>
            <a:endParaRPr lang="en-US"/>
          </a:p>
        </p:txBody>
      </p:sp>
    </p:spTree>
    <p:extLst>
      <p:ext uri="{BB962C8B-B14F-4D97-AF65-F5344CB8AC3E}">
        <p14:creationId xmlns:p14="http://schemas.microsoft.com/office/powerpoint/2010/main" val="3801731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t>
            </a:r>
            <a:r>
              <a:rPr lang="en-US" baseline="0" dirty="0"/>
              <a:t> the past 5-7 years, there has been a substantial increase in federal focus and federal funding on basic research.  But that’s only the first link in the chain.  What’s needed is commensurate increases in applied research and development funding.  Applied research and development are the links that pull basic research forward to create workable solutions to resource management problems—like forest health threats—and potential new products—like specialty chemicals and mass timber.  Only when the research chain yields solid resource management solutions and high-valued new products will private landowners and public foresters get the help they need to invest in active forest management.  And it’s the active management of the nation’s forests that spawns all the benefits that the public expects—like clean air, clean water, and places to enjoy recreation.  It’s the research chain that keeps forests as forests and creates all those benefits. </a:t>
            </a:r>
            <a:endParaRPr lang="en-US" dirty="0"/>
          </a:p>
        </p:txBody>
      </p:sp>
      <p:sp>
        <p:nvSpPr>
          <p:cNvPr id="4" name="Slide Number Placeholder 3"/>
          <p:cNvSpPr>
            <a:spLocks noGrp="1"/>
          </p:cNvSpPr>
          <p:nvPr>
            <p:ph type="sldNum" sz="quarter" idx="10"/>
          </p:nvPr>
        </p:nvSpPr>
        <p:spPr/>
        <p:txBody>
          <a:bodyPr/>
          <a:lstStyle/>
          <a:p>
            <a:fld id="{65915CDC-E869-439F-9310-3375BED8A415}" type="slidenum">
              <a:rPr lang="en-US" smtClean="0"/>
              <a:t>24</a:t>
            </a:fld>
            <a:endParaRPr lang="en-US"/>
          </a:p>
        </p:txBody>
      </p:sp>
    </p:spTree>
    <p:extLst>
      <p:ext uri="{BB962C8B-B14F-4D97-AF65-F5344CB8AC3E}">
        <p14:creationId xmlns:p14="http://schemas.microsoft.com/office/powerpoint/2010/main" val="3399094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parts to our presentation today.</a:t>
            </a:r>
            <a:r>
              <a:rPr lang="en-US" baseline="0" dirty="0"/>
              <a:t>  </a:t>
            </a:r>
          </a:p>
          <a:p>
            <a:endParaRPr lang="en-US" baseline="0" dirty="0"/>
          </a:p>
          <a:p>
            <a:r>
              <a:rPr lang="en-US" baseline="0" dirty="0"/>
              <a:t>First, we provide a high-level overview of the current situation in the forest sector and make comparisons to both other sectors of the U.S. economy.  We also compare the U.S. situation to forest sectors in other countries who are global forest competitors.</a:t>
            </a:r>
          </a:p>
          <a:p>
            <a:endParaRPr lang="en-US" baseline="0" dirty="0"/>
          </a:p>
          <a:p>
            <a:r>
              <a:rPr lang="en-US" baseline="0" dirty="0"/>
              <a:t>Second, we have dug into detailed R&amp;D funding data and will show the current situation for the last year when holistic data are available—2014—and some past trends.</a:t>
            </a:r>
            <a:endParaRPr lang="en-US" dirty="0"/>
          </a:p>
        </p:txBody>
      </p:sp>
      <p:sp>
        <p:nvSpPr>
          <p:cNvPr id="4" name="Slide Number Placeholder 3"/>
          <p:cNvSpPr>
            <a:spLocks noGrp="1"/>
          </p:cNvSpPr>
          <p:nvPr>
            <p:ph type="sldNum" sz="quarter" idx="10"/>
          </p:nvPr>
        </p:nvSpPr>
        <p:spPr/>
        <p:txBody>
          <a:bodyPr/>
          <a:lstStyle/>
          <a:p>
            <a:fld id="{65915CDC-E869-439F-9310-3375BED8A415}" type="slidenum">
              <a:rPr lang="en-US" smtClean="0"/>
              <a:t>3</a:t>
            </a:fld>
            <a:endParaRPr lang="en-US"/>
          </a:p>
        </p:txBody>
      </p:sp>
    </p:spTree>
    <p:extLst>
      <p:ext uri="{BB962C8B-B14F-4D97-AF65-F5344CB8AC3E}">
        <p14:creationId xmlns:p14="http://schemas.microsoft.com/office/powerpoint/2010/main" val="2601097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Great Recession caused</a:t>
            </a:r>
            <a:r>
              <a:rPr lang="en-US" baseline="0" dirty="0"/>
              <a:t> widespread impact on the forest sector.  </a:t>
            </a:r>
          </a:p>
          <a:p>
            <a:endParaRPr lang="en-US" baseline="0" dirty="0"/>
          </a:p>
          <a:p>
            <a:r>
              <a:rPr lang="en-US" baseline="0" dirty="0"/>
              <a:t>The collapse of the housing market and its slow recovery have hammered the lumber, panel, cabinetry &amp; furniture industries, not to mention the construction industry.  </a:t>
            </a:r>
          </a:p>
          <a:p>
            <a:endParaRPr lang="en-US" baseline="0" dirty="0"/>
          </a:p>
          <a:p>
            <a:r>
              <a:rPr lang="en-US" baseline="0" dirty="0"/>
              <a:t>The paper and paperboard sector had been on slow decline for over 20 years.  That decline was exacerbated by the recession.</a:t>
            </a:r>
          </a:p>
          <a:p>
            <a:endParaRPr lang="en-US" baseline="0" dirty="0"/>
          </a:p>
          <a:p>
            <a:r>
              <a:rPr lang="en-US" baseline="0" dirty="0"/>
              <a:t>Existing products markets are mature, largely because the products are commodities.  Construction lumber, plywood, and OSB perform virtually the same no matter who manufacturers them.  A performance advance would quickly be copied by other makers.  Similarly in pulp and paper markets.  Kraft paper, linerboard and corrugating media are all pretty much the same.  So there are few opportunities for long-term value growth in manufacturing commodities other than through manufacturing efficiencies.</a:t>
            </a:r>
          </a:p>
          <a:p>
            <a:endParaRPr lang="en-US" baseline="0" dirty="0"/>
          </a:p>
          <a:p>
            <a:r>
              <a:rPr lang="en-US" baseline="0" dirty="0"/>
              <a:t>The impact of the recession was not only measured in mill closures and reduced production.  Private forest landowners, whose lands provide 98 percent of the nation’s annual harvest, wound up losing a year’s worth of timber sales during the recession; which directly translated into lost income as demand for wood plummeted.  Although that wood remained “on the stump”, the lost sales and deferred income led to other impacts.  Many landowners cut back on active forest management.  Unharvested and </a:t>
            </a:r>
            <a:r>
              <a:rPr lang="en-US" baseline="0" dirty="0" err="1"/>
              <a:t>unthinned</a:t>
            </a:r>
            <a:r>
              <a:rPr lang="en-US" baseline="0" dirty="0"/>
              <a:t> stands got older and denser and more prone to health problems.  The lost income made it harder to pay annual taxes and led some owners to question whether they should continue to hold forest land as an investment, or sell the land to developers and invest the proceeds elsewhere.  </a:t>
            </a:r>
            <a:endParaRPr lang="en-US" dirty="0"/>
          </a:p>
        </p:txBody>
      </p:sp>
      <p:sp>
        <p:nvSpPr>
          <p:cNvPr id="4" name="Slide Number Placeholder 3"/>
          <p:cNvSpPr>
            <a:spLocks noGrp="1"/>
          </p:cNvSpPr>
          <p:nvPr>
            <p:ph type="sldNum" sz="quarter" idx="10"/>
          </p:nvPr>
        </p:nvSpPr>
        <p:spPr/>
        <p:txBody>
          <a:bodyPr/>
          <a:lstStyle/>
          <a:p>
            <a:fld id="{65915CDC-E869-439F-9310-3375BED8A415}" type="slidenum">
              <a:rPr lang="en-US" smtClean="0"/>
              <a:t>4</a:t>
            </a:fld>
            <a:endParaRPr lang="en-US"/>
          </a:p>
        </p:txBody>
      </p:sp>
    </p:spTree>
    <p:extLst>
      <p:ext uri="{BB962C8B-B14F-4D97-AF65-F5344CB8AC3E}">
        <p14:creationId xmlns:p14="http://schemas.microsoft.com/office/powerpoint/2010/main" val="1255463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a:t>
            </a:r>
            <a:r>
              <a:rPr lang="en-US" baseline="0" dirty="0"/>
              <a:t> to the Great Recession’s economic impacts are other challenges shown here.</a:t>
            </a:r>
          </a:p>
          <a:p>
            <a:endParaRPr lang="en-US" baseline="0" dirty="0"/>
          </a:p>
          <a:p>
            <a:r>
              <a:rPr lang="en-US" baseline="0" dirty="0"/>
              <a:t>Wildfires have gotten more numerous and expensive to extinguish.</a:t>
            </a:r>
          </a:p>
          <a:p>
            <a:endParaRPr lang="en-US" baseline="0" dirty="0"/>
          </a:p>
          <a:p>
            <a:r>
              <a:rPr lang="en-US" baseline="0" dirty="0"/>
              <a:t>Changing weather patterns have damaged forests in both direct and subtle ways.  Hurricanes, blowdowns, and ice storm cause direct damages.  Winter warmups disrupt dormancy, killing terminal buds and damaging future growth, form, and value.  </a:t>
            </a:r>
          </a:p>
          <a:p>
            <a:endParaRPr lang="en-US" baseline="0" dirty="0"/>
          </a:p>
          <a:p>
            <a:r>
              <a:rPr lang="en-US" baseline="0" dirty="0"/>
              <a:t>Society is demanding more from the nation’s forests, even though there are few working markets for these services that return money to private forest landowners.  Shifting social preferences are also shifting how the public uses forests.  For example, the emergence of dual income families has shifted forest recreation closer to home in state forests that are ill-prepared to handle the influx because 3-day weekends are easier to arrange than getting the same week off for longer family vacations to more distant forests.</a:t>
            </a:r>
          </a:p>
          <a:p>
            <a:endParaRPr lang="en-US" baseline="0" dirty="0"/>
          </a:p>
          <a:p>
            <a:r>
              <a:rPr lang="en-US" baseline="0" dirty="0"/>
              <a:t>Finally, forest land conversion to agriculture or developed uses is affecting forests in those mixed landscapes near cities.</a:t>
            </a:r>
            <a:endParaRPr lang="en-US" dirty="0"/>
          </a:p>
        </p:txBody>
      </p:sp>
      <p:sp>
        <p:nvSpPr>
          <p:cNvPr id="4" name="Slide Number Placeholder 3"/>
          <p:cNvSpPr>
            <a:spLocks noGrp="1"/>
          </p:cNvSpPr>
          <p:nvPr>
            <p:ph type="sldNum" sz="quarter" idx="10"/>
          </p:nvPr>
        </p:nvSpPr>
        <p:spPr/>
        <p:txBody>
          <a:bodyPr/>
          <a:lstStyle/>
          <a:p>
            <a:fld id="{65915CDC-E869-439F-9310-3375BED8A415}" type="slidenum">
              <a:rPr lang="en-US" smtClean="0"/>
              <a:t>5</a:t>
            </a:fld>
            <a:endParaRPr lang="en-US"/>
          </a:p>
        </p:txBody>
      </p:sp>
    </p:spTree>
    <p:extLst>
      <p:ext uri="{BB962C8B-B14F-4D97-AF65-F5344CB8AC3E}">
        <p14:creationId xmlns:p14="http://schemas.microsoft.com/office/powerpoint/2010/main" val="4131227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research landscape has also been changing</a:t>
            </a:r>
            <a:r>
              <a:rPr lang="en-US" baseline="0" dirty="0"/>
              <a:t> since the 1990s.</a:t>
            </a:r>
          </a:p>
          <a:p>
            <a:endParaRPr lang="en-US" baseline="0" dirty="0"/>
          </a:p>
          <a:p>
            <a:r>
              <a:rPr lang="en-US" baseline="0" dirty="0"/>
              <a:t>The losses in the first three bullets have outweighed the increases from the last three bullets.  But those last three bullets suggest there is some hope in what’s otherwise a pretty gloomy picture.</a:t>
            </a:r>
          </a:p>
          <a:p>
            <a:endParaRPr lang="en-US" dirty="0"/>
          </a:p>
        </p:txBody>
      </p:sp>
      <p:sp>
        <p:nvSpPr>
          <p:cNvPr id="4" name="Slide Number Placeholder 3"/>
          <p:cNvSpPr>
            <a:spLocks noGrp="1"/>
          </p:cNvSpPr>
          <p:nvPr>
            <p:ph type="sldNum" sz="quarter" idx="10"/>
          </p:nvPr>
        </p:nvSpPr>
        <p:spPr/>
        <p:txBody>
          <a:bodyPr/>
          <a:lstStyle/>
          <a:p>
            <a:fld id="{65915CDC-E869-439F-9310-3375BED8A415}" type="slidenum">
              <a:rPr lang="en-US" smtClean="0"/>
              <a:t>6</a:t>
            </a:fld>
            <a:endParaRPr lang="en-US"/>
          </a:p>
        </p:txBody>
      </p:sp>
    </p:spTree>
    <p:extLst>
      <p:ext uri="{BB962C8B-B14F-4D97-AF65-F5344CB8AC3E}">
        <p14:creationId xmlns:p14="http://schemas.microsoft.com/office/powerpoint/2010/main" val="3753684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forest sector is about the same size economically as the automobile sector.  During the Great Recession, the federal</a:t>
            </a:r>
            <a:r>
              <a:rPr lang="en-US" baseline="0" dirty="0"/>
              <a:t> government took major steps to help the automobile industry.  But nothing much was done to help the forest sector.</a:t>
            </a:r>
          </a:p>
          <a:p>
            <a:endParaRPr lang="en-US" baseline="0" dirty="0"/>
          </a:p>
          <a:p>
            <a:r>
              <a:rPr lang="en-US" baseline="0" dirty="0"/>
              <a:t>The other major message to take away from this slide is that rapidly growing sectors of the U.S. economy are investing way more in R&amp;D—as a percentage of their total sales revenue—than either the auto sector or the forest sector.   Considering the auto sector, there’s widespread public interest in developing battery-powered vehicles, collision avoidance technologies, and even self-driving vehicles.  What advances in the forest sector that might stimulate widespread public interest  and lead to greater investments in forest sector R&amp;D?</a:t>
            </a:r>
            <a:endParaRPr lang="en-US" dirty="0"/>
          </a:p>
        </p:txBody>
      </p:sp>
      <p:sp>
        <p:nvSpPr>
          <p:cNvPr id="4" name="Slide Number Placeholder 3"/>
          <p:cNvSpPr>
            <a:spLocks noGrp="1"/>
          </p:cNvSpPr>
          <p:nvPr>
            <p:ph type="sldNum" sz="quarter" idx="10"/>
          </p:nvPr>
        </p:nvSpPr>
        <p:spPr/>
        <p:txBody>
          <a:bodyPr/>
          <a:lstStyle/>
          <a:p>
            <a:fld id="{65915CDC-E869-439F-9310-3375BED8A415}" type="slidenum">
              <a:rPr lang="en-US" smtClean="0"/>
              <a:t>7</a:t>
            </a:fld>
            <a:endParaRPr lang="en-US"/>
          </a:p>
        </p:txBody>
      </p:sp>
    </p:spTree>
    <p:extLst>
      <p:ext uri="{BB962C8B-B14F-4D97-AF65-F5344CB8AC3E}">
        <p14:creationId xmlns:p14="http://schemas.microsoft.com/office/powerpoint/2010/main" val="639157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Driving this point home</a:t>
            </a:r>
            <a:r>
              <a:rPr lang="en-US" baseline="0" dirty="0"/>
              <a:t> again.  Across all other sectors of the U.S. economy, an average of 3.4 percent of annual sales revenue is reinvested in R&amp;D.  For the wood products sub-sector and the pulp and paper sub-sectors; barely one half of one percent.  </a:t>
            </a:r>
          </a:p>
          <a:p>
            <a:endParaRPr lang="en-US" baseline="0" dirty="0"/>
          </a:p>
          <a:p>
            <a:r>
              <a:rPr lang="en-US" baseline="0" dirty="0"/>
              <a:t>Here’s another way to look at this.  The U.S. forest products sector had $282 billion in sales revenue in 2015.  If 3.4 percent of that total were available for R&amp;D sector-wide, that would be $9.5 billion for forest sector R&amp;D—fourteen times the actual R&amp;D spending in the forest sector in 2014..</a:t>
            </a:r>
            <a:endParaRPr lang="en-US" dirty="0"/>
          </a:p>
        </p:txBody>
      </p:sp>
      <p:sp>
        <p:nvSpPr>
          <p:cNvPr id="4" name="Slide Number Placeholder 3"/>
          <p:cNvSpPr>
            <a:spLocks noGrp="1"/>
          </p:cNvSpPr>
          <p:nvPr>
            <p:ph type="sldNum" sz="quarter" idx="10"/>
          </p:nvPr>
        </p:nvSpPr>
        <p:spPr/>
        <p:txBody>
          <a:bodyPr/>
          <a:lstStyle/>
          <a:p>
            <a:fld id="{65915CDC-E869-439F-9310-3375BED8A415}" type="slidenum">
              <a:rPr lang="en-US" smtClean="0"/>
              <a:t>8</a:t>
            </a:fld>
            <a:endParaRPr lang="en-US"/>
          </a:p>
        </p:txBody>
      </p:sp>
    </p:spTree>
    <p:extLst>
      <p:ext uri="{BB962C8B-B14F-4D97-AF65-F5344CB8AC3E}">
        <p14:creationId xmlns:p14="http://schemas.microsoft.com/office/powerpoint/2010/main" val="148688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what our major competitors are investing.  Note that in Canada and Finland,</a:t>
            </a:r>
            <a:r>
              <a:rPr lang="en-US" baseline="0" dirty="0"/>
              <a:t> forest sector R&amp;D is a federal-private partnership.  The government provides half to two-thirds; industry provides the rest.  Even if the U.S. were investing as much as Finland, there’s be $6.1 billion available for forest sector R&amp;D.</a:t>
            </a:r>
            <a:endParaRPr lang="en-US" dirty="0"/>
          </a:p>
        </p:txBody>
      </p:sp>
      <p:sp>
        <p:nvSpPr>
          <p:cNvPr id="4" name="Slide Number Placeholder 3"/>
          <p:cNvSpPr>
            <a:spLocks noGrp="1"/>
          </p:cNvSpPr>
          <p:nvPr>
            <p:ph type="sldNum" sz="quarter" idx="10"/>
          </p:nvPr>
        </p:nvSpPr>
        <p:spPr/>
        <p:txBody>
          <a:bodyPr/>
          <a:lstStyle/>
          <a:p>
            <a:fld id="{65915CDC-E869-439F-9310-3375BED8A415}" type="slidenum">
              <a:rPr lang="en-US" smtClean="0"/>
              <a:t>9</a:t>
            </a:fld>
            <a:endParaRPr lang="en-US"/>
          </a:p>
        </p:txBody>
      </p:sp>
    </p:spTree>
    <p:extLst>
      <p:ext uri="{BB962C8B-B14F-4D97-AF65-F5344CB8AC3E}">
        <p14:creationId xmlns:p14="http://schemas.microsoft.com/office/powerpoint/2010/main" val="2400461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381000"/>
            <a:ext cx="11582400" cy="990600"/>
          </a:xfrm>
          <a:effectLst>
            <a:outerShdw dist="40161" dir="6506097" algn="ctr" rotWithShape="0">
              <a:srgbClr val="000000">
                <a:alpha val="50000"/>
              </a:srgbClr>
            </a:outerShdw>
          </a:effectLst>
        </p:spPr>
        <p:txBody>
          <a:bodyPr/>
          <a:lstStyle>
            <a:lvl1pPr>
              <a:defRPr sz="4800">
                <a:latin typeface="Calibri" panose="020F0502020204030204" pitchFamily="34" charset="0"/>
                <a:cs typeface="Calibri" panose="020F0502020204030204" pitchFamily="34" charset="0"/>
              </a:defRPr>
            </a:lvl1pPr>
          </a:lstStyle>
          <a:p>
            <a:pPr lvl="0"/>
            <a:r>
              <a:rPr lang="en-US" altLang="en-US" noProof="0" dirty="0"/>
              <a:t>Click to edit Master title style</a:t>
            </a:r>
          </a:p>
        </p:txBody>
      </p:sp>
      <p:sp>
        <p:nvSpPr>
          <p:cNvPr id="3075" name="Rectangle 3"/>
          <p:cNvSpPr>
            <a:spLocks noGrp="1" noChangeArrowheads="1"/>
          </p:cNvSpPr>
          <p:nvPr>
            <p:ph type="subTitle" idx="1"/>
          </p:nvPr>
        </p:nvSpPr>
        <p:spPr>
          <a:xfrm>
            <a:off x="304800" y="1447800"/>
            <a:ext cx="6604000" cy="533400"/>
          </a:xfrm>
          <a:effectLst>
            <a:outerShdw dist="17961" dir="2700000" algn="ctr" rotWithShape="0">
              <a:srgbClr val="000000"/>
            </a:outerShdw>
          </a:effectLst>
        </p:spPr>
        <p:txBody>
          <a:bodyPr/>
          <a:lstStyle>
            <a:lvl1pPr marL="0" indent="0">
              <a:buFontTx/>
              <a:buNone/>
              <a:defRPr sz="2400" b="1">
                <a:latin typeface="Calibri" panose="020F0502020204030204" pitchFamily="34" charset="0"/>
                <a:cs typeface="Calibri" panose="020F0502020204030204" pitchFamily="34" charset="0"/>
              </a:defRPr>
            </a:lvl1pPr>
          </a:lstStyle>
          <a:p>
            <a:pPr lvl="0"/>
            <a:r>
              <a:rPr lang="en-US" altLang="en-US" noProof="0" dirty="0"/>
              <a:t>Click to edit Master subtitle style</a:t>
            </a:r>
          </a:p>
        </p:txBody>
      </p:sp>
      <p:sp>
        <p:nvSpPr>
          <p:cNvPr id="3076" name="Rectangle 4"/>
          <p:cNvSpPr>
            <a:spLocks noGrp="1" noChangeArrowheads="1"/>
          </p:cNvSpPr>
          <p:nvPr>
            <p:ph type="dt" sz="half" idx="2"/>
          </p:nvPr>
        </p:nvSpPr>
        <p:spPr>
          <a:xfrm>
            <a:off x="304801" y="6305550"/>
            <a:ext cx="2925233" cy="476250"/>
          </a:xfrm>
          <a:effectLst>
            <a:outerShdw dist="17961" dir="2700000" algn="ctr" rotWithShape="0">
              <a:srgbClr val="000000"/>
            </a:outerShdw>
          </a:effectLst>
          <a:extLst>
            <a:ext uri="{909E8E84-426E-40DD-AFC4-6F175D3DCCD1}">
              <a14:hiddenFill xmlns:a14="http://schemas.microsoft.com/office/drawing/2010/main">
                <a:solidFill>
                  <a:srgbClr val="000000"/>
                </a:solidFill>
              </a14:hiddenFill>
            </a:ext>
          </a:extLst>
        </p:spPr>
        <p:txBody>
          <a:bodyPr/>
          <a:lstStyle>
            <a:lvl1pPr>
              <a:defRPr/>
            </a:lvl1pPr>
          </a:lstStyle>
          <a:p>
            <a:fld id="{8C5068DB-1FBB-464D-B85D-B68C63A24345}" type="datetimeFigureOut">
              <a:rPr lang="en-US" smtClean="0"/>
              <a:t>3/23/2018</a:t>
            </a:fld>
            <a:endParaRPr lang="en-US"/>
          </a:p>
        </p:txBody>
      </p:sp>
      <p:sp>
        <p:nvSpPr>
          <p:cNvPr id="3077" name="Rectangle 5"/>
          <p:cNvSpPr>
            <a:spLocks noGrp="1" noChangeArrowheads="1"/>
          </p:cNvSpPr>
          <p:nvPr>
            <p:ph type="ftr" sz="quarter" idx="3"/>
          </p:nvPr>
        </p:nvSpPr>
        <p:spPr>
          <a:xfrm>
            <a:off x="3962401" y="6305550"/>
            <a:ext cx="4205817" cy="476250"/>
          </a:xfrm>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a:defRPr/>
            </a:lvl1pPr>
          </a:lstStyle>
          <a:p>
            <a:endParaRPr lang="en-US"/>
          </a:p>
        </p:txBody>
      </p:sp>
      <p:sp>
        <p:nvSpPr>
          <p:cNvPr id="3078" name="Rectangle 6"/>
          <p:cNvSpPr>
            <a:spLocks noGrp="1" noChangeArrowheads="1"/>
          </p:cNvSpPr>
          <p:nvPr>
            <p:ph type="sldNum" sz="quarter" idx="4"/>
          </p:nvPr>
        </p:nvSpPr>
        <p:spPr>
          <a:xfrm>
            <a:off x="8961968" y="6305550"/>
            <a:ext cx="2925233" cy="476250"/>
          </a:xfrm>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a:defRPr/>
            </a:lvl1pPr>
          </a:lstStyle>
          <a:p>
            <a:fld id="{DF22B1AE-AFF4-4C80-A8A7-41FC0AF7BA44}" type="slidenum">
              <a:rPr lang="en-US" smtClean="0"/>
              <a:t>‹#›</a:t>
            </a:fld>
            <a:endParaRPr lang="en-US"/>
          </a:p>
        </p:txBody>
      </p:sp>
    </p:spTree>
    <p:extLst>
      <p:ext uri="{BB962C8B-B14F-4D97-AF65-F5344CB8AC3E}">
        <p14:creationId xmlns:p14="http://schemas.microsoft.com/office/powerpoint/2010/main" val="1027390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C5068DB-1FBB-464D-B85D-B68C63A24345}" type="datetimeFigureOut">
              <a:rPr lang="en-US" smtClean="0"/>
              <a:t>3/23/2018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22B1AE-AFF4-4C80-A8A7-41FC0AF7BA44}" type="slidenum">
              <a:rPr lang="en-US" smtClean="0"/>
              <a:t>‹#›</a:t>
            </a:fld>
            <a:endParaRPr lang="en-US"/>
          </a:p>
        </p:txBody>
      </p:sp>
    </p:spTree>
    <p:extLst>
      <p:ext uri="{BB962C8B-B14F-4D97-AF65-F5344CB8AC3E}">
        <p14:creationId xmlns:p14="http://schemas.microsoft.com/office/powerpoint/2010/main" val="3282791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45600" y="304800"/>
            <a:ext cx="26416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20800" y="304800"/>
            <a:ext cx="77216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C5068DB-1FBB-464D-B85D-B68C63A24345}" type="datetimeFigureOut">
              <a:rPr lang="en-US" smtClean="0"/>
              <a:t>3/23/2018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22B1AE-AFF4-4C80-A8A7-41FC0AF7BA44}" type="slidenum">
              <a:rPr lang="en-US" smtClean="0"/>
              <a:t>‹#›</a:t>
            </a:fld>
            <a:endParaRPr lang="en-US"/>
          </a:p>
        </p:txBody>
      </p:sp>
    </p:spTree>
    <p:extLst>
      <p:ext uri="{BB962C8B-B14F-4D97-AF65-F5344CB8AC3E}">
        <p14:creationId xmlns:p14="http://schemas.microsoft.com/office/powerpoint/2010/main" val="1310948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buFont typeface="Arial" panose="020B0604020202020204" pitchFamily="34" charset="0"/>
              <a:buChar cha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fld id="{8C5068DB-1FBB-464D-B85D-B68C63A24345}" type="datetimeFigureOut">
              <a:rPr lang="en-US" smtClean="0"/>
              <a:t>3/23/2018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22B1AE-AFF4-4C80-A8A7-41FC0AF7BA44}" type="slidenum">
              <a:rPr lang="en-US" smtClean="0"/>
              <a:t>‹#›</a:t>
            </a:fld>
            <a:endParaRPr lang="en-US"/>
          </a:p>
        </p:txBody>
      </p:sp>
    </p:spTree>
    <p:extLst>
      <p:ext uri="{BB962C8B-B14F-4D97-AF65-F5344CB8AC3E}">
        <p14:creationId xmlns:p14="http://schemas.microsoft.com/office/powerpoint/2010/main" val="3046949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8C5068DB-1FBB-464D-B85D-B68C63A24345}" type="datetimeFigureOut">
              <a:rPr lang="en-US" smtClean="0"/>
              <a:t>3/23/2018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22B1AE-AFF4-4C80-A8A7-41FC0AF7BA44}" type="slidenum">
              <a:rPr lang="en-US" smtClean="0"/>
              <a:t>‹#›</a:t>
            </a:fld>
            <a:endParaRPr lang="en-US"/>
          </a:p>
        </p:txBody>
      </p:sp>
    </p:spTree>
    <p:extLst>
      <p:ext uri="{BB962C8B-B14F-4D97-AF65-F5344CB8AC3E}">
        <p14:creationId xmlns:p14="http://schemas.microsoft.com/office/powerpoint/2010/main" val="186730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1320800" y="1752600"/>
            <a:ext cx="5181600" cy="4038600"/>
          </a:xfrm>
          <a:noFill/>
        </p:spPr>
        <p:txBody>
          <a:bodyPr/>
          <a:lstStyle>
            <a:lvl1pPr marL="342900" indent="-342900">
              <a:buFontTx/>
              <a:buBlip>
                <a:blip r:embed="rId2"/>
              </a:buBlip>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705600" y="1752600"/>
            <a:ext cx="5181600" cy="4038600"/>
          </a:xfrm>
        </p:spPr>
        <p:txBody>
          <a:bodyPr/>
          <a:lstStyle>
            <a:lvl1pPr marL="457200" indent="-457200">
              <a:buFontTx/>
              <a:buBlip>
                <a:blip r:embed="rId3"/>
              </a:buBlip>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fld id="{8C5068DB-1FBB-464D-B85D-B68C63A24345}" type="datetimeFigureOut">
              <a:rPr lang="en-US" smtClean="0"/>
              <a:t>3/23/2018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F22B1AE-AFF4-4C80-A8A7-41FC0AF7BA44}" type="slidenum">
              <a:rPr lang="en-US" smtClean="0"/>
              <a:t>‹#›</a:t>
            </a:fld>
            <a:endParaRPr lang="en-US"/>
          </a:p>
        </p:txBody>
      </p:sp>
    </p:spTree>
    <p:extLst>
      <p:ext uri="{BB962C8B-B14F-4D97-AF65-F5344CB8AC3E}">
        <p14:creationId xmlns:p14="http://schemas.microsoft.com/office/powerpoint/2010/main" val="814964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lvl1pPr>
              <a:defRPr sz="4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40318" y="2505075"/>
            <a:ext cx="5158316" cy="3684588"/>
          </a:xfrm>
        </p:spPr>
        <p:txBody>
          <a:bodyPr/>
          <a:lstStyle>
            <a:lvl1pPr marL="342900" indent="-342900">
              <a:buFontTx/>
              <a:buBlip>
                <a:blip r:embed="rId2"/>
              </a:buBlip>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717" cy="3684588"/>
          </a:xfrm>
        </p:spPr>
        <p:txBody>
          <a:bodyPr/>
          <a:lstStyle>
            <a:lvl1pPr marL="342900" indent="-342900">
              <a:buFontTx/>
              <a:buBlip>
                <a:blip r:embed="rId2"/>
              </a:buBlip>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vl1pPr>
          </a:lstStyle>
          <a:p>
            <a:fld id="{8C5068DB-1FBB-464D-B85D-B68C63A24345}" type="datetimeFigureOut">
              <a:rPr lang="en-US" smtClean="0"/>
              <a:t>3/23/2018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F22B1AE-AFF4-4C80-A8A7-41FC0AF7BA44}" type="slidenum">
              <a:rPr lang="en-US" smtClean="0"/>
              <a:t>‹#›</a:t>
            </a:fld>
            <a:endParaRPr lang="en-US"/>
          </a:p>
        </p:txBody>
      </p:sp>
    </p:spTree>
    <p:extLst>
      <p:ext uri="{BB962C8B-B14F-4D97-AF65-F5344CB8AC3E}">
        <p14:creationId xmlns:p14="http://schemas.microsoft.com/office/powerpoint/2010/main" val="220851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8C5068DB-1FBB-464D-B85D-B68C63A24345}" type="datetimeFigureOut">
              <a:rPr lang="en-US" smtClean="0"/>
              <a:t>3/23/2018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F22B1AE-AFF4-4C80-A8A7-41FC0AF7BA44}" type="slidenum">
              <a:rPr lang="en-US" smtClean="0"/>
              <a:t>‹#›</a:t>
            </a:fld>
            <a:endParaRPr lang="en-US"/>
          </a:p>
        </p:txBody>
      </p:sp>
    </p:spTree>
    <p:extLst>
      <p:ext uri="{BB962C8B-B14F-4D97-AF65-F5344CB8AC3E}">
        <p14:creationId xmlns:p14="http://schemas.microsoft.com/office/powerpoint/2010/main" val="947259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C5068DB-1FBB-464D-B85D-B68C63A24345}" type="datetimeFigureOut">
              <a:rPr lang="en-US" smtClean="0"/>
              <a:t>3/23/2018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F22B1AE-AFF4-4C80-A8A7-41FC0AF7BA44}" type="slidenum">
              <a:rPr lang="en-US" smtClean="0"/>
              <a:t>‹#›</a:t>
            </a:fld>
            <a:endParaRPr lang="en-US"/>
          </a:p>
        </p:txBody>
      </p:sp>
    </p:spTree>
    <p:extLst>
      <p:ext uri="{BB962C8B-B14F-4D97-AF65-F5344CB8AC3E}">
        <p14:creationId xmlns:p14="http://schemas.microsoft.com/office/powerpoint/2010/main" val="383422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8C5068DB-1FBB-464D-B85D-B68C63A24345}" type="datetimeFigureOut">
              <a:rPr lang="en-US" smtClean="0"/>
              <a:t>3/23/2018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F22B1AE-AFF4-4C80-A8A7-41FC0AF7BA44}" type="slidenum">
              <a:rPr lang="en-US" smtClean="0"/>
              <a:t>‹#›</a:t>
            </a:fld>
            <a:endParaRPr lang="en-US"/>
          </a:p>
        </p:txBody>
      </p:sp>
    </p:spTree>
    <p:extLst>
      <p:ext uri="{BB962C8B-B14F-4D97-AF65-F5344CB8AC3E}">
        <p14:creationId xmlns:p14="http://schemas.microsoft.com/office/powerpoint/2010/main" val="1825496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8C5068DB-1FBB-464D-B85D-B68C63A24345}" type="datetimeFigureOut">
              <a:rPr lang="en-US" smtClean="0"/>
              <a:t>3/23/2018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F22B1AE-AFF4-4C80-A8A7-41FC0AF7BA44}" type="slidenum">
              <a:rPr lang="en-US" smtClean="0"/>
              <a:t>‹#›</a:t>
            </a:fld>
            <a:endParaRPr lang="en-US"/>
          </a:p>
        </p:txBody>
      </p:sp>
    </p:spTree>
    <p:extLst>
      <p:ext uri="{BB962C8B-B14F-4D97-AF65-F5344CB8AC3E}">
        <p14:creationId xmlns:p14="http://schemas.microsoft.com/office/powerpoint/2010/main" val="3102269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20800" y="304800"/>
            <a:ext cx="10566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0161" dir="4293903"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1320800" y="1752600"/>
            <a:ext cx="10566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1320801" y="6153150"/>
            <a:ext cx="311996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FFFFFF"/>
                </a:solidFill>
              </a:defRPr>
            </a:lvl1pPr>
          </a:lstStyle>
          <a:p>
            <a:fld id="{8C5068DB-1FBB-464D-B85D-B68C63A24345}" type="datetimeFigureOut">
              <a:rPr lang="en-US" smtClean="0"/>
              <a:t>3/23/2018</a:t>
            </a:fld>
            <a:endParaRPr lang="en-US"/>
          </a:p>
        </p:txBody>
      </p:sp>
      <p:sp>
        <p:nvSpPr>
          <p:cNvPr id="1029" name="Rectangle 5"/>
          <p:cNvSpPr>
            <a:spLocks noGrp="1" noChangeArrowheads="1"/>
          </p:cNvSpPr>
          <p:nvPr>
            <p:ph type="ftr" sz="quarter" idx="3"/>
          </p:nvPr>
        </p:nvSpPr>
        <p:spPr bwMode="auto">
          <a:xfrm>
            <a:off x="4851400" y="6153150"/>
            <a:ext cx="35073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FFFFFF"/>
                </a:solidFill>
              </a:defRPr>
            </a:lvl1pPr>
          </a:lstStyle>
          <a:p>
            <a:endParaRPr lang="en-US"/>
          </a:p>
        </p:txBody>
      </p:sp>
      <p:sp>
        <p:nvSpPr>
          <p:cNvPr id="1030" name="Rectangle 6"/>
          <p:cNvSpPr>
            <a:spLocks noGrp="1" noChangeArrowheads="1"/>
          </p:cNvSpPr>
          <p:nvPr>
            <p:ph type="sldNum" sz="quarter" idx="4"/>
          </p:nvPr>
        </p:nvSpPr>
        <p:spPr bwMode="auto">
          <a:xfrm>
            <a:off x="8767234" y="6153150"/>
            <a:ext cx="311996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FF"/>
                </a:solidFill>
              </a:defRPr>
            </a:lvl1pPr>
          </a:lstStyle>
          <a:p>
            <a:fld id="{DF22B1AE-AFF4-4C80-A8A7-41FC0AF7BA44}" type="slidenum">
              <a:rPr lang="en-US" smtClean="0"/>
              <a:t>‹#›</a:t>
            </a:fld>
            <a:endParaRPr lang="en-US"/>
          </a:p>
        </p:txBody>
      </p:sp>
    </p:spTree>
    <p:extLst>
      <p:ext uri="{BB962C8B-B14F-4D97-AF65-F5344CB8AC3E}">
        <p14:creationId xmlns:p14="http://schemas.microsoft.com/office/powerpoint/2010/main" val="274490847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fontAlgn="base" hangingPunct="1">
        <a:spcBef>
          <a:spcPct val="0"/>
        </a:spcBef>
        <a:spcAft>
          <a:spcPct val="0"/>
        </a:spcAft>
        <a:defRPr sz="3600" b="1" kern="1200">
          <a:solidFill>
            <a:srgbClr val="FFFFFF"/>
          </a:solidFill>
          <a:latin typeface="+mj-lt"/>
          <a:ea typeface="+mj-ea"/>
          <a:cs typeface="+mj-cs"/>
        </a:defRPr>
      </a:lvl1pPr>
      <a:lvl2pPr algn="l" rtl="0" eaLnBrk="1" fontAlgn="base" hangingPunct="1">
        <a:spcBef>
          <a:spcPct val="0"/>
        </a:spcBef>
        <a:spcAft>
          <a:spcPct val="0"/>
        </a:spcAft>
        <a:defRPr sz="4400" b="1">
          <a:solidFill>
            <a:srgbClr val="FFFFFF"/>
          </a:solidFill>
          <a:latin typeface="Arial" panose="020B0604020202020204" pitchFamily="34" charset="0"/>
        </a:defRPr>
      </a:lvl2pPr>
      <a:lvl3pPr algn="l" rtl="0" eaLnBrk="1" fontAlgn="base" hangingPunct="1">
        <a:spcBef>
          <a:spcPct val="0"/>
        </a:spcBef>
        <a:spcAft>
          <a:spcPct val="0"/>
        </a:spcAft>
        <a:defRPr sz="4400" b="1">
          <a:solidFill>
            <a:srgbClr val="FFFFFF"/>
          </a:solidFill>
          <a:latin typeface="Arial" panose="020B0604020202020204" pitchFamily="34" charset="0"/>
        </a:defRPr>
      </a:lvl3pPr>
      <a:lvl4pPr algn="l" rtl="0" eaLnBrk="1" fontAlgn="base" hangingPunct="1">
        <a:spcBef>
          <a:spcPct val="0"/>
        </a:spcBef>
        <a:spcAft>
          <a:spcPct val="0"/>
        </a:spcAft>
        <a:defRPr sz="4400" b="1">
          <a:solidFill>
            <a:srgbClr val="FFFFFF"/>
          </a:solidFill>
          <a:latin typeface="Arial" panose="020B0604020202020204" pitchFamily="34" charset="0"/>
        </a:defRPr>
      </a:lvl4pPr>
      <a:lvl5pPr algn="l" rtl="0" eaLnBrk="1" fontAlgn="base" hangingPunct="1">
        <a:spcBef>
          <a:spcPct val="0"/>
        </a:spcBef>
        <a:spcAft>
          <a:spcPct val="0"/>
        </a:spcAft>
        <a:defRPr sz="4400" b="1">
          <a:solidFill>
            <a:srgbClr val="FFFFFF"/>
          </a:solidFill>
          <a:latin typeface="Arial" panose="020B0604020202020204" pitchFamily="34" charset="0"/>
        </a:defRPr>
      </a:lvl5pPr>
      <a:lvl6pPr marL="457200" algn="l" rtl="0" eaLnBrk="1" fontAlgn="base" hangingPunct="1">
        <a:spcBef>
          <a:spcPct val="0"/>
        </a:spcBef>
        <a:spcAft>
          <a:spcPct val="0"/>
        </a:spcAft>
        <a:defRPr sz="4400" b="1">
          <a:solidFill>
            <a:srgbClr val="FFFFFF"/>
          </a:solidFill>
          <a:latin typeface="Arial" panose="020B0604020202020204" pitchFamily="34" charset="0"/>
        </a:defRPr>
      </a:lvl6pPr>
      <a:lvl7pPr marL="914400" algn="l" rtl="0" eaLnBrk="1" fontAlgn="base" hangingPunct="1">
        <a:spcBef>
          <a:spcPct val="0"/>
        </a:spcBef>
        <a:spcAft>
          <a:spcPct val="0"/>
        </a:spcAft>
        <a:defRPr sz="4400" b="1">
          <a:solidFill>
            <a:srgbClr val="FFFFFF"/>
          </a:solidFill>
          <a:latin typeface="Arial" panose="020B0604020202020204" pitchFamily="34" charset="0"/>
        </a:defRPr>
      </a:lvl7pPr>
      <a:lvl8pPr marL="1371600" algn="l" rtl="0" eaLnBrk="1" fontAlgn="base" hangingPunct="1">
        <a:spcBef>
          <a:spcPct val="0"/>
        </a:spcBef>
        <a:spcAft>
          <a:spcPct val="0"/>
        </a:spcAft>
        <a:defRPr sz="4400" b="1">
          <a:solidFill>
            <a:srgbClr val="FFFFFF"/>
          </a:solidFill>
          <a:latin typeface="Arial" panose="020B0604020202020204" pitchFamily="34" charset="0"/>
        </a:defRPr>
      </a:lvl8pPr>
      <a:lvl9pPr marL="1828800" algn="l" rtl="0" eaLnBrk="1" fontAlgn="base" hangingPunct="1">
        <a:spcBef>
          <a:spcPct val="0"/>
        </a:spcBef>
        <a:spcAft>
          <a:spcPct val="0"/>
        </a:spcAft>
        <a:defRPr sz="4400" b="1">
          <a:solidFill>
            <a:srgbClr val="FFFFFF"/>
          </a:solidFill>
          <a:latin typeface="Arial" panose="020B0604020202020204" pitchFamily="34" charset="0"/>
        </a:defRPr>
      </a:lvl9pPr>
    </p:titleStyle>
    <p:bodyStyle>
      <a:lvl1pPr marL="342900" indent="-342900" algn="l" rtl="0" eaLnBrk="1" fontAlgn="base" hangingPunct="1">
        <a:spcBef>
          <a:spcPct val="20000"/>
        </a:spcBef>
        <a:spcAft>
          <a:spcPct val="0"/>
        </a:spcAft>
        <a:buFontTx/>
        <a:buBlip>
          <a:blip r:embed="rId14"/>
        </a:buBlip>
        <a:defRPr sz="2800" kern="1200">
          <a:solidFill>
            <a:srgbClr val="FFFFFF"/>
          </a:solidFill>
          <a:latin typeface="Calibri" panose="020F0502020204030204" pitchFamily="34" charset="0"/>
          <a:ea typeface="+mn-ea"/>
          <a:cs typeface="Calibri" panose="020F0502020204030204" pitchFamily="34" charset="0"/>
        </a:defRPr>
      </a:lvl1pPr>
      <a:lvl2pPr marL="742950" indent="-285750" algn="l" rtl="0" eaLnBrk="1" fontAlgn="base" hangingPunct="1">
        <a:spcBef>
          <a:spcPct val="20000"/>
        </a:spcBef>
        <a:spcAft>
          <a:spcPct val="0"/>
        </a:spcAft>
        <a:buChar char="–"/>
        <a:defRPr sz="2400" kern="1200">
          <a:solidFill>
            <a:srgbClr val="FFFFFF"/>
          </a:solidFill>
          <a:latin typeface="Calibri" panose="020F0502020204030204" pitchFamily="34" charset="0"/>
          <a:ea typeface="+mn-ea"/>
          <a:cs typeface="Calibri" panose="020F0502020204030204" pitchFamily="34" charset="0"/>
        </a:defRPr>
      </a:lvl2pPr>
      <a:lvl3pPr marL="1143000" indent="-228600" algn="l" rtl="0" eaLnBrk="1" fontAlgn="base" hangingPunct="1">
        <a:spcBef>
          <a:spcPct val="20000"/>
        </a:spcBef>
        <a:spcAft>
          <a:spcPct val="0"/>
        </a:spcAft>
        <a:buChar char="•"/>
        <a:defRPr sz="2000" kern="1200">
          <a:solidFill>
            <a:srgbClr val="FFFFFF"/>
          </a:solidFill>
          <a:latin typeface="Calibri" panose="020F0502020204030204" pitchFamily="34" charset="0"/>
          <a:ea typeface="+mn-ea"/>
          <a:cs typeface="Calibri" panose="020F0502020204030204" pitchFamily="34" charset="0"/>
        </a:defRPr>
      </a:lvl3pPr>
      <a:lvl4pPr marL="1600200" indent="-228600" algn="l" rtl="0" eaLnBrk="1" fontAlgn="base" hangingPunct="1">
        <a:spcBef>
          <a:spcPct val="20000"/>
        </a:spcBef>
        <a:spcAft>
          <a:spcPct val="0"/>
        </a:spcAft>
        <a:buChar char="–"/>
        <a:defRPr sz="2000" kern="1200">
          <a:solidFill>
            <a:srgbClr val="FFFFFF"/>
          </a:solidFill>
          <a:latin typeface="Calibri" panose="020F0502020204030204" pitchFamily="34" charset="0"/>
          <a:ea typeface="+mn-ea"/>
          <a:cs typeface="Calibri" panose="020F0502020204030204" pitchFamily="34" charset="0"/>
        </a:defRPr>
      </a:lvl4pPr>
      <a:lvl5pPr marL="2057400" indent="-228600" algn="l" rtl="0" eaLnBrk="1" fontAlgn="base" hangingPunct="1">
        <a:spcBef>
          <a:spcPct val="20000"/>
        </a:spcBef>
        <a:spcAft>
          <a:spcPct val="0"/>
        </a:spcAft>
        <a:buChar char="»"/>
        <a:defRPr sz="2000" kern="1200">
          <a:solidFill>
            <a:srgbClr val="FFFFFF"/>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14497"/>
            <a:ext cx="11582400" cy="990600"/>
          </a:xfrm>
        </p:spPr>
        <p:txBody>
          <a:bodyPr>
            <a:normAutofit fontScale="90000"/>
          </a:bodyPr>
          <a:lstStyle/>
          <a:p>
            <a:r>
              <a:rPr lang="en-US" dirty="0"/>
              <a:t>Forest Sector Research &amp; Development Funding:  Weak Links Stymie Innovation</a:t>
            </a:r>
          </a:p>
        </p:txBody>
      </p:sp>
      <p:sp>
        <p:nvSpPr>
          <p:cNvPr id="3" name="Subtitle 2"/>
          <p:cNvSpPr>
            <a:spLocks noGrp="1"/>
          </p:cNvSpPr>
          <p:nvPr>
            <p:ph type="subTitle" idx="1"/>
          </p:nvPr>
        </p:nvSpPr>
        <p:spPr>
          <a:xfrm>
            <a:off x="6683432" y="4506883"/>
            <a:ext cx="5381105" cy="533400"/>
          </a:xfrm>
        </p:spPr>
        <p:txBody>
          <a:bodyPr/>
          <a:lstStyle/>
          <a:p>
            <a:r>
              <a:rPr lang="en-US" dirty="0">
                <a:solidFill>
                  <a:srgbClr val="FFC000"/>
                </a:solidFill>
              </a:rPr>
              <a:t>Richard Guldin </a:t>
            </a:r>
          </a:p>
          <a:p>
            <a:r>
              <a:rPr lang="en-US" sz="1800" dirty="0"/>
              <a:t>Senior Research Fellow</a:t>
            </a:r>
          </a:p>
          <a:p>
            <a:r>
              <a:rPr lang="en-US" sz="1800" dirty="0"/>
              <a:t>Society of American Foresters</a:t>
            </a:r>
          </a:p>
          <a:p>
            <a:r>
              <a:rPr lang="en-US" sz="1800" dirty="0">
                <a:solidFill>
                  <a:srgbClr val="FFC000"/>
                </a:solidFill>
              </a:rPr>
              <a:t> </a:t>
            </a:r>
            <a:r>
              <a:rPr lang="en-US" dirty="0">
                <a:solidFill>
                  <a:srgbClr val="FFC000"/>
                </a:solidFill>
              </a:rPr>
              <a:t>John Barnwell</a:t>
            </a:r>
          </a:p>
          <a:p>
            <a:r>
              <a:rPr lang="en-US" sz="1800" dirty="0"/>
              <a:t>Director, Government &amp; External Affairs</a:t>
            </a:r>
          </a:p>
          <a:p>
            <a:r>
              <a:rPr lang="en-US" sz="1800" dirty="0"/>
              <a:t>Society of American Foresters</a:t>
            </a:r>
          </a:p>
        </p:txBody>
      </p:sp>
    </p:spTree>
    <p:extLst>
      <p:ext uri="{BB962C8B-B14F-4D97-AF65-F5344CB8AC3E}">
        <p14:creationId xmlns:p14="http://schemas.microsoft.com/office/powerpoint/2010/main" val="3889091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214" y="49876"/>
            <a:ext cx="10566400" cy="1143000"/>
          </a:xfrm>
        </p:spPr>
        <p:txBody>
          <a:bodyPr/>
          <a:lstStyle/>
          <a:p>
            <a:r>
              <a:rPr lang="en-US" dirty="0"/>
              <a:t>Where Does This Information Leave the U.S.?</a:t>
            </a:r>
          </a:p>
        </p:txBody>
      </p:sp>
      <p:sp>
        <p:nvSpPr>
          <p:cNvPr id="3" name="Content Placeholder 2"/>
          <p:cNvSpPr>
            <a:spLocks noGrp="1"/>
          </p:cNvSpPr>
          <p:nvPr>
            <p:ph idx="1"/>
          </p:nvPr>
        </p:nvSpPr>
        <p:spPr>
          <a:xfrm>
            <a:off x="1243214" y="1353588"/>
            <a:ext cx="10566400" cy="5340928"/>
          </a:xfrm>
        </p:spPr>
        <p:txBody>
          <a:bodyPr/>
          <a:lstStyle/>
          <a:p>
            <a:pPr>
              <a:buFont typeface="Arial" panose="020B0604020202020204" pitchFamily="34" charset="0"/>
              <a:buChar char="•"/>
            </a:pPr>
            <a:r>
              <a:rPr lang="en-US" dirty="0"/>
              <a:t>At risk of being left behind as global markets change</a:t>
            </a:r>
          </a:p>
          <a:p>
            <a:pPr lvl="1"/>
            <a:r>
              <a:rPr lang="en-US" dirty="0"/>
              <a:t>Puts American  manufacturing &amp; construction jobs at increased risk</a:t>
            </a:r>
          </a:p>
          <a:p>
            <a:pPr marL="457200" lvl="1" indent="0">
              <a:buNone/>
            </a:pPr>
            <a:endParaRPr lang="en-US" dirty="0"/>
          </a:p>
          <a:p>
            <a:pPr>
              <a:buFont typeface="Arial" panose="020B0604020202020204" pitchFamily="34" charset="0"/>
              <a:buChar char="•"/>
            </a:pPr>
            <a:r>
              <a:rPr lang="en-US" dirty="0"/>
              <a:t>Increases uncertainty for private landowners regarding potential income from their forests</a:t>
            </a:r>
          </a:p>
          <a:p>
            <a:pPr lvl="1"/>
            <a:r>
              <a:rPr lang="en-US" dirty="0"/>
              <a:t> 98 percent of annual timber harvest in U.S. comes from private lands</a:t>
            </a:r>
          </a:p>
          <a:p>
            <a:pPr lvl="1"/>
            <a:r>
              <a:rPr lang="en-US" dirty="0"/>
              <a:t>Timber sales generate income that pays property taxes &amp; costs of land management</a:t>
            </a:r>
          </a:p>
          <a:p>
            <a:pPr lvl="1"/>
            <a:r>
              <a:rPr lang="en-US" dirty="0"/>
              <a:t>Weak timber demand lowers wood prices &amp; reduces landowners’ income</a:t>
            </a:r>
          </a:p>
          <a:p>
            <a:pPr lvl="1"/>
            <a:r>
              <a:rPr lang="en-US" dirty="0"/>
              <a:t>Reduced income boosts risks of forest land being sold/shifted to other uses</a:t>
            </a:r>
          </a:p>
          <a:p>
            <a:pPr lvl="1"/>
            <a:r>
              <a:rPr lang="en-US" dirty="0"/>
              <a:t>Lack of active management &amp; shifts to other uses also reduces valuable social benefits from forest environmental services </a:t>
            </a:r>
          </a:p>
          <a:p>
            <a:pPr lvl="1"/>
            <a:endParaRPr lang="en-US" dirty="0"/>
          </a:p>
        </p:txBody>
      </p:sp>
    </p:spTree>
    <p:extLst>
      <p:ext uri="{BB962C8B-B14F-4D97-AF65-F5344CB8AC3E}">
        <p14:creationId xmlns:p14="http://schemas.microsoft.com/office/powerpoint/2010/main" val="219361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549" y="-205047"/>
            <a:ext cx="10566400" cy="1143000"/>
          </a:xfrm>
        </p:spPr>
        <p:txBody>
          <a:bodyPr/>
          <a:lstStyle/>
          <a:p>
            <a:r>
              <a:rPr lang="en-US" dirty="0"/>
              <a:t>Forest Sector Opportunities  </a:t>
            </a:r>
          </a:p>
        </p:txBody>
      </p:sp>
      <p:sp>
        <p:nvSpPr>
          <p:cNvPr id="3" name="Content Placeholder 2"/>
          <p:cNvSpPr>
            <a:spLocks noGrp="1"/>
          </p:cNvSpPr>
          <p:nvPr>
            <p:ph idx="1"/>
          </p:nvPr>
        </p:nvSpPr>
        <p:spPr>
          <a:xfrm>
            <a:off x="1197175" y="937953"/>
            <a:ext cx="10566400" cy="5739938"/>
          </a:xfrm>
        </p:spPr>
        <p:txBody>
          <a:bodyPr>
            <a:normAutofit fontScale="92500" lnSpcReduction="10000"/>
          </a:bodyPr>
          <a:lstStyle/>
          <a:p>
            <a:pPr>
              <a:buFont typeface="Arial" panose="020B0604020202020204" pitchFamily="34" charset="0"/>
              <a:buChar char="•"/>
            </a:pPr>
            <a:r>
              <a:rPr lang="en-US" sz="2600" dirty="0"/>
              <a:t>In the past, new products &amp; services have helped drive business investment, create jobs, support forest landowners &amp; strengthen the forest sector</a:t>
            </a:r>
          </a:p>
          <a:p>
            <a:pPr marL="0" indent="0">
              <a:buNone/>
            </a:pPr>
            <a:endParaRPr lang="en-US" sz="2600" dirty="0"/>
          </a:p>
          <a:p>
            <a:pPr>
              <a:buFont typeface="Arial" panose="020B0604020202020204" pitchFamily="34" charset="0"/>
              <a:buChar char="•"/>
            </a:pPr>
            <a:r>
              <a:rPr lang="en-US" sz="2600" dirty="0"/>
              <a:t>New forest products &amp; services in recent years</a:t>
            </a:r>
          </a:p>
          <a:p>
            <a:pPr lvl="1"/>
            <a:r>
              <a:rPr lang="en-US" sz="2200" dirty="0"/>
              <a:t>High-performance fibers &amp; natural chemicals to replace </a:t>
            </a:r>
            <a:r>
              <a:rPr lang="en-US" sz="2200" dirty="0" err="1"/>
              <a:t>petro</a:t>
            </a:r>
            <a:r>
              <a:rPr lang="en-US" sz="2200" dirty="0"/>
              <a:t>-chemicals</a:t>
            </a:r>
          </a:p>
          <a:p>
            <a:pPr lvl="1"/>
            <a:r>
              <a:rPr lang="en-US" sz="2200" dirty="0"/>
              <a:t>Microcrystalline cellulose for pharmaceuticals &amp;food</a:t>
            </a:r>
          </a:p>
          <a:p>
            <a:pPr lvl="1"/>
            <a:r>
              <a:rPr lang="en-US" sz="2200" dirty="0"/>
              <a:t>Engineered solid-wood products &amp; mid-rise buildings</a:t>
            </a:r>
          </a:p>
          <a:p>
            <a:pPr lvl="1"/>
            <a:r>
              <a:rPr lang="en-US" sz="2200" dirty="0"/>
              <a:t>Specialty wood products; e.g. high-valued millwork from urban trees</a:t>
            </a:r>
          </a:p>
          <a:p>
            <a:pPr lvl="1"/>
            <a:r>
              <a:rPr lang="en-US" sz="2200" dirty="0"/>
              <a:t>Carbon credits</a:t>
            </a:r>
          </a:p>
          <a:p>
            <a:pPr lvl="1"/>
            <a:r>
              <a:rPr lang="en-US" sz="2200" dirty="0"/>
              <a:t>Public water supplies</a:t>
            </a:r>
          </a:p>
          <a:p>
            <a:pPr lvl="1"/>
            <a:r>
              <a:rPr lang="en-US" sz="2200" dirty="0"/>
              <a:t>Forests as buffer zones</a:t>
            </a:r>
          </a:p>
          <a:p>
            <a:pPr lvl="1"/>
            <a:r>
              <a:rPr lang="en-US" sz="2200" dirty="0"/>
              <a:t>Renewable energy production</a:t>
            </a:r>
          </a:p>
          <a:p>
            <a:pPr lvl="1"/>
            <a:r>
              <a:rPr lang="en-US" sz="2200" dirty="0"/>
              <a:t>Easing or altering development pressures</a:t>
            </a:r>
          </a:p>
          <a:p>
            <a:pPr marL="457200" lvl="1" indent="0">
              <a:buNone/>
            </a:pPr>
            <a:endParaRPr lang="en-US" sz="2200" dirty="0"/>
          </a:p>
          <a:p>
            <a:pPr>
              <a:buFont typeface="Arial" panose="020B0604020202020204" pitchFamily="34" charset="0"/>
              <a:buChar char="•"/>
            </a:pPr>
            <a:r>
              <a:rPr lang="en-US" sz="2600" dirty="0">
                <a:solidFill>
                  <a:schemeClr val="bg1"/>
                </a:solidFill>
              </a:rPr>
              <a:t>Where have these new products &amp; services come from?  </a:t>
            </a:r>
          </a:p>
          <a:p>
            <a:pPr marL="0" indent="0">
              <a:buNone/>
            </a:pPr>
            <a:r>
              <a:rPr lang="en-US" sz="2600" b="1" i="1" dirty="0">
                <a:solidFill>
                  <a:schemeClr val="bg1"/>
                </a:solidFill>
              </a:rPr>
              <a:t>       </a:t>
            </a:r>
            <a:r>
              <a:rPr lang="en-US" sz="2600" b="1" i="1" dirty="0">
                <a:solidFill>
                  <a:srgbClr val="92D050"/>
                </a:solidFill>
              </a:rPr>
              <a:t>Research &amp; development =&gt; innovation!</a:t>
            </a:r>
          </a:p>
          <a:p>
            <a:pPr lvl="1"/>
            <a:endParaRPr lang="en-US" dirty="0"/>
          </a:p>
        </p:txBody>
      </p:sp>
    </p:spTree>
    <p:extLst>
      <p:ext uri="{BB962C8B-B14F-4D97-AF65-F5344CB8AC3E}">
        <p14:creationId xmlns:p14="http://schemas.microsoft.com/office/powerpoint/2010/main" val="3247632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2:  Research Funding Trends for U.S. Forest Sector</a:t>
            </a:r>
          </a:p>
        </p:txBody>
      </p:sp>
      <p:sp>
        <p:nvSpPr>
          <p:cNvPr id="3" name="Content Placeholder 2"/>
          <p:cNvSpPr>
            <a:spLocks noGrp="1"/>
          </p:cNvSpPr>
          <p:nvPr>
            <p:ph idx="1"/>
          </p:nvPr>
        </p:nvSpPr>
        <p:spPr>
          <a:xfrm>
            <a:off x="1265382" y="1447800"/>
            <a:ext cx="10566400" cy="4038600"/>
          </a:xfrm>
        </p:spPr>
        <p:txBody>
          <a:bodyPr/>
          <a:lstStyle/>
          <a:p>
            <a:pPr>
              <a:buFont typeface="Arial" panose="020B0604020202020204" pitchFamily="34" charset="0"/>
              <a:buChar char="•"/>
            </a:pPr>
            <a:r>
              <a:rPr lang="en-US" dirty="0"/>
              <a:t>6 major research funding sources</a:t>
            </a:r>
          </a:p>
          <a:p>
            <a:pPr lvl="1">
              <a:buFont typeface="Arial" panose="020B0604020202020204" pitchFamily="34" charset="0"/>
              <a:buChar char="•"/>
            </a:pPr>
            <a:r>
              <a:rPr lang="en-US" dirty="0"/>
              <a:t>U.S. Department of Agriculture agencies</a:t>
            </a:r>
          </a:p>
          <a:p>
            <a:pPr lvl="2">
              <a:buFont typeface="Arial" panose="020B0604020202020204" pitchFamily="34" charset="0"/>
              <a:buChar char="•"/>
            </a:pPr>
            <a:r>
              <a:rPr lang="en-US" dirty="0"/>
              <a:t>Forest Service R&amp;D mission area (FS)</a:t>
            </a:r>
          </a:p>
          <a:p>
            <a:pPr lvl="2">
              <a:buFont typeface="Arial" panose="020B0604020202020204" pitchFamily="34" charset="0"/>
              <a:buChar char="•"/>
            </a:pPr>
            <a:r>
              <a:rPr lang="en-US" dirty="0"/>
              <a:t>National Institute of Food &amp; Agriculture (NIFA)</a:t>
            </a:r>
          </a:p>
          <a:p>
            <a:pPr lvl="1">
              <a:buFont typeface="Arial" panose="020B0604020202020204" pitchFamily="34" charset="0"/>
              <a:buChar char="•"/>
            </a:pPr>
            <a:r>
              <a:rPr lang="en-US" dirty="0"/>
              <a:t>National Science Foundation (NSF)</a:t>
            </a:r>
          </a:p>
          <a:p>
            <a:pPr lvl="1">
              <a:buFont typeface="Arial" panose="020B0604020202020204" pitchFamily="34" charset="0"/>
              <a:buChar char="•"/>
            </a:pPr>
            <a:r>
              <a:rPr lang="en-US" dirty="0"/>
              <a:t>Department of Energy (DoE)</a:t>
            </a:r>
          </a:p>
          <a:p>
            <a:pPr lvl="1">
              <a:buFont typeface="Arial" panose="020B0604020202020204" pitchFamily="34" charset="0"/>
              <a:buChar char="•"/>
            </a:pPr>
            <a:r>
              <a:rPr lang="en-US" dirty="0"/>
              <a:t>Universities, through state legislature appropriations</a:t>
            </a:r>
          </a:p>
          <a:p>
            <a:pPr lvl="1">
              <a:buFont typeface="Arial" panose="020B0604020202020204" pitchFamily="34" charset="0"/>
              <a:buChar char="•"/>
            </a:pPr>
            <a:r>
              <a:rPr lang="en-US" dirty="0"/>
              <a:t>Sustainable Forestry Initiative (SFI)</a:t>
            </a:r>
          </a:p>
          <a:p>
            <a:pPr marL="457200" lvl="1" indent="0">
              <a:buNone/>
            </a:pPr>
            <a:endParaRPr lang="en-US" dirty="0"/>
          </a:p>
          <a:p>
            <a:pPr>
              <a:buFont typeface="Arial" panose="020B0604020202020204" pitchFamily="34" charset="0"/>
              <a:buChar char="•"/>
            </a:pPr>
            <a:r>
              <a:rPr lang="en-US" dirty="0"/>
              <a:t>Small amounts of funding in other federal agencies (e.g., Geological Survey, National Park Service, EPA) &amp; NGOs =&gt; not counted here</a:t>
            </a:r>
          </a:p>
        </p:txBody>
      </p:sp>
    </p:spTree>
    <p:extLst>
      <p:ext uri="{BB962C8B-B14F-4D97-AF65-F5344CB8AC3E}">
        <p14:creationId xmlns:p14="http://schemas.microsoft.com/office/powerpoint/2010/main" val="2134660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549" y="94211"/>
            <a:ext cx="10566400" cy="1143000"/>
          </a:xfrm>
        </p:spPr>
        <p:txBody>
          <a:bodyPr/>
          <a:lstStyle/>
          <a:p>
            <a:r>
              <a:rPr lang="en-US" sz="3600" dirty="0"/>
              <a:t>Forest Sector R&amp;D Funding, 2014  </a:t>
            </a:r>
            <a:r>
              <a:rPr lang="en-US" sz="3200" b="0" dirty="0"/>
              <a:t>($698.7 million)</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887987673"/>
              </p:ext>
            </p:extLst>
          </p:nvPr>
        </p:nvGraphicFramePr>
        <p:xfrm>
          <a:off x="1472751" y="1420091"/>
          <a:ext cx="5007484" cy="4221480"/>
        </p:xfrm>
        <a:graphic>
          <a:graphicData uri="http://schemas.openxmlformats.org/drawingml/2006/table">
            <a:tbl>
              <a:tblPr firstRow="1" bandRow="1">
                <a:tableStyleId>{B301B821-A1FF-4177-AEE7-76D212191A09}</a:tableStyleId>
              </a:tblPr>
              <a:tblGrid>
                <a:gridCol w="1497666">
                  <a:extLst>
                    <a:ext uri="{9D8B030D-6E8A-4147-A177-3AD203B41FA5}">
                      <a16:colId xmlns:a16="http://schemas.microsoft.com/office/drawing/2014/main" val="2501498145"/>
                    </a:ext>
                  </a:extLst>
                </a:gridCol>
                <a:gridCol w="2427316">
                  <a:extLst>
                    <a:ext uri="{9D8B030D-6E8A-4147-A177-3AD203B41FA5}">
                      <a16:colId xmlns:a16="http://schemas.microsoft.com/office/drawing/2014/main" val="2827245570"/>
                    </a:ext>
                  </a:extLst>
                </a:gridCol>
                <a:gridCol w="1082502">
                  <a:extLst>
                    <a:ext uri="{9D8B030D-6E8A-4147-A177-3AD203B41FA5}">
                      <a16:colId xmlns:a16="http://schemas.microsoft.com/office/drawing/2014/main" val="3465862549"/>
                    </a:ext>
                  </a:extLst>
                </a:gridCol>
              </a:tblGrid>
              <a:tr h="611010">
                <a:tc>
                  <a:txBody>
                    <a:bodyPr/>
                    <a:lstStyle/>
                    <a:p>
                      <a:pPr algn="ctr"/>
                      <a:r>
                        <a:rPr lang="en-US" dirty="0">
                          <a:solidFill>
                            <a:schemeClr val="accent5">
                              <a:lumMod val="50000"/>
                            </a:schemeClr>
                          </a:solidFill>
                        </a:rPr>
                        <a:t>Agency</a:t>
                      </a:r>
                      <a:endParaRPr lang="en-US" dirty="0">
                        <a:solidFill>
                          <a:schemeClr val="accent5">
                            <a:lumMod val="50000"/>
                          </a:schemeClr>
                        </a:solidFill>
                        <a:latin typeface="Calibri" panose="020F0502020204030204" pitchFamily="34" charset="0"/>
                        <a:cs typeface="Calibri" panose="020F0502020204030204" pitchFamily="34" charset="0"/>
                      </a:endParaRPr>
                    </a:p>
                  </a:txBody>
                  <a:tcPr/>
                </a:tc>
                <a:tc>
                  <a:txBody>
                    <a:bodyPr/>
                    <a:lstStyle/>
                    <a:p>
                      <a:pPr algn="ctr"/>
                      <a:r>
                        <a:rPr lang="en-US" dirty="0">
                          <a:solidFill>
                            <a:schemeClr val="accent5">
                              <a:lumMod val="50000"/>
                            </a:schemeClr>
                          </a:solidFill>
                        </a:rPr>
                        <a:t>Research</a:t>
                      </a:r>
                      <a:r>
                        <a:rPr lang="en-US" baseline="0" dirty="0">
                          <a:solidFill>
                            <a:schemeClr val="accent5">
                              <a:lumMod val="50000"/>
                            </a:schemeClr>
                          </a:solidFill>
                        </a:rPr>
                        <a:t> </a:t>
                      </a:r>
                      <a:r>
                        <a:rPr lang="en-US" dirty="0">
                          <a:solidFill>
                            <a:schemeClr val="accent5">
                              <a:lumMod val="50000"/>
                            </a:schemeClr>
                          </a:solidFill>
                        </a:rPr>
                        <a:t>Program</a:t>
                      </a:r>
                      <a:endParaRPr lang="en-US" dirty="0">
                        <a:solidFill>
                          <a:schemeClr val="accent5">
                            <a:lumMod val="50000"/>
                          </a:schemeClr>
                        </a:solidFill>
                        <a:latin typeface="Calibri" panose="020F0502020204030204" pitchFamily="34" charset="0"/>
                        <a:cs typeface="Calibri" panose="020F0502020204030204" pitchFamily="34" charset="0"/>
                      </a:endParaRPr>
                    </a:p>
                  </a:txBody>
                  <a:tcPr/>
                </a:tc>
                <a:tc>
                  <a:txBody>
                    <a:bodyPr/>
                    <a:lstStyle/>
                    <a:p>
                      <a:pPr algn="ctr"/>
                      <a:r>
                        <a:rPr lang="en-US" dirty="0">
                          <a:solidFill>
                            <a:schemeClr val="accent5">
                              <a:lumMod val="50000"/>
                            </a:schemeClr>
                          </a:solidFill>
                        </a:rPr>
                        <a:t>Million</a:t>
                      </a:r>
                      <a:r>
                        <a:rPr lang="en-US" baseline="0" dirty="0">
                          <a:solidFill>
                            <a:schemeClr val="accent5">
                              <a:lumMod val="50000"/>
                            </a:schemeClr>
                          </a:solidFill>
                        </a:rPr>
                        <a:t> Dollars</a:t>
                      </a:r>
                      <a:endParaRPr lang="en-US" dirty="0">
                        <a:solidFill>
                          <a:schemeClr val="accent5">
                            <a:lumMod val="50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59453452"/>
                  </a:ext>
                </a:extLst>
              </a:tr>
              <a:tr h="370840">
                <a:tc rowSpan="3">
                  <a:txBody>
                    <a:bodyPr/>
                    <a:lstStyle/>
                    <a:p>
                      <a:pPr algn="ctr"/>
                      <a:r>
                        <a:rPr lang="en-US" sz="2000" b="1" dirty="0">
                          <a:solidFill>
                            <a:srgbClr val="357D83"/>
                          </a:solidFill>
                          <a:latin typeface="Calibri" panose="020F0502020204030204" pitchFamily="34" charset="0"/>
                          <a:cs typeface="Calibri" panose="020F0502020204030204" pitchFamily="34" charset="0"/>
                        </a:rPr>
                        <a:t>Forest Service</a:t>
                      </a:r>
                    </a:p>
                  </a:txBody>
                  <a:tcPr anchor="ctr"/>
                </a:tc>
                <a:tc>
                  <a:txBody>
                    <a:bodyPr/>
                    <a:lstStyle/>
                    <a:p>
                      <a:r>
                        <a:rPr lang="en-US" dirty="0">
                          <a:latin typeface="Calibri" panose="020F0502020204030204" pitchFamily="34" charset="0"/>
                          <a:cs typeface="Calibri" panose="020F0502020204030204" pitchFamily="34" charset="0"/>
                        </a:rPr>
                        <a:t>Forests &amp;</a:t>
                      </a:r>
                      <a:r>
                        <a:rPr lang="en-US" baseline="0" dirty="0">
                          <a:latin typeface="Calibri" panose="020F0502020204030204" pitchFamily="34" charset="0"/>
                          <a:cs typeface="Calibri" panose="020F0502020204030204" pitchFamily="34" charset="0"/>
                        </a:rPr>
                        <a:t> Natural Resources</a:t>
                      </a:r>
                      <a:endParaRPr lang="en-US" dirty="0">
                        <a:solidFill>
                          <a:schemeClr val="bg1"/>
                        </a:solidFill>
                        <a:latin typeface="Calibri" panose="020F0502020204030204" pitchFamily="34" charset="0"/>
                        <a:cs typeface="Calibri" panose="020F0502020204030204" pitchFamily="34" charset="0"/>
                      </a:endParaRPr>
                    </a:p>
                  </a:txBody>
                  <a:tcPr/>
                </a:tc>
                <a:tc>
                  <a:txBody>
                    <a:bodyPr/>
                    <a:lstStyle/>
                    <a:p>
                      <a:pPr algn="ctr"/>
                      <a:r>
                        <a:rPr lang="en-US" dirty="0">
                          <a:latin typeface="Calibri" panose="020F0502020204030204" pitchFamily="34" charset="0"/>
                          <a:cs typeface="Calibri" panose="020F0502020204030204" pitchFamily="34" charset="0"/>
                        </a:rPr>
                        <a:t>$272.8</a:t>
                      </a:r>
                      <a:endParaRPr lang="en-US"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71642102"/>
                  </a:ext>
                </a:extLst>
              </a:tr>
              <a:tr h="370840">
                <a:tc vMerge="1">
                  <a:txBody>
                    <a:bodyPr/>
                    <a:lstStyle/>
                    <a:p>
                      <a:endParaRPr lang="en-US" dirty="0">
                        <a:solidFill>
                          <a:schemeClr val="bg1"/>
                        </a:solidFill>
                        <a:latin typeface="Calibri" panose="020F0502020204030204" pitchFamily="34" charset="0"/>
                        <a:cs typeface="Calibri" panose="020F0502020204030204" pitchFamily="34" charset="0"/>
                      </a:endParaRPr>
                    </a:p>
                  </a:txBody>
                  <a:tcPr/>
                </a:tc>
                <a:tc>
                  <a:txBody>
                    <a:bodyPr/>
                    <a:lstStyle/>
                    <a:p>
                      <a:r>
                        <a:rPr lang="en-US" dirty="0">
                          <a:latin typeface="Calibri" panose="020F0502020204030204" pitchFamily="34" charset="0"/>
                          <a:cs typeface="Calibri" panose="020F0502020204030204" pitchFamily="34" charset="0"/>
                        </a:rPr>
                        <a:t>Forest Products</a:t>
                      </a:r>
                      <a:endParaRPr lang="en-US" dirty="0">
                        <a:solidFill>
                          <a:schemeClr val="bg1"/>
                        </a:solidFill>
                        <a:latin typeface="Calibri" panose="020F0502020204030204" pitchFamily="34" charset="0"/>
                        <a:cs typeface="Calibri" panose="020F0502020204030204" pitchFamily="34" charset="0"/>
                      </a:endParaRPr>
                    </a:p>
                  </a:txBody>
                  <a:tcPr/>
                </a:tc>
                <a:tc>
                  <a:txBody>
                    <a:bodyPr/>
                    <a:lstStyle/>
                    <a:p>
                      <a:pPr algn="ctr"/>
                      <a:r>
                        <a:rPr lang="en-US" dirty="0">
                          <a:latin typeface="Calibri" panose="020F0502020204030204" pitchFamily="34" charset="0"/>
                          <a:cs typeface="Calibri" panose="020F0502020204030204" pitchFamily="34" charset="0"/>
                        </a:rPr>
                        <a:t>$23.7</a:t>
                      </a:r>
                      <a:endParaRPr lang="en-US"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74007421"/>
                  </a:ext>
                </a:extLst>
              </a:tr>
              <a:tr h="370840">
                <a:tc vMerge="1">
                  <a:txBody>
                    <a:bodyPr/>
                    <a:lstStyle/>
                    <a:p>
                      <a:endParaRPr lang="en-US" dirty="0">
                        <a:solidFill>
                          <a:schemeClr val="bg1"/>
                        </a:solidFill>
                        <a:latin typeface="Calibri" panose="020F0502020204030204" pitchFamily="34" charset="0"/>
                        <a:cs typeface="Calibri" panose="020F0502020204030204" pitchFamily="34" charset="0"/>
                      </a:endParaRPr>
                    </a:p>
                  </a:txBody>
                  <a:tcPr/>
                </a:tc>
                <a:tc>
                  <a:txBody>
                    <a:bodyPr/>
                    <a:lstStyle/>
                    <a:p>
                      <a:r>
                        <a:rPr lang="en-US" b="1" dirty="0">
                          <a:solidFill>
                            <a:schemeClr val="accent5">
                              <a:lumMod val="50000"/>
                            </a:schemeClr>
                          </a:solidFill>
                          <a:latin typeface="Calibri" panose="020F0502020204030204" pitchFamily="34" charset="0"/>
                          <a:cs typeface="Calibri" panose="020F0502020204030204" pitchFamily="34" charset="0"/>
                        </a:rPr>
                        <a:t>Total Forest Service</a:t>
                      </a:r>
                    </a:p>
                  </a:txBody>
                  <a:tcPr/>
                </a:tc>
                <a:tc>
                  <a:txBody>
                    <a:bodyPr/>
                    <a:lstStyle/>
                    <a:p>
                      <a:pPr algn="ctr"/>
                      <a:r>
                        <a:rPr lang="en-US" sz="2000" b="1" dirty="0">
                          <a:solidFill>
                            <a:schemeClr val="accent5">
                              <a:lumMod val="50000"/>
                            </a:schemeClr>
                          </a:solidFill>
                          <a:latin typeface="Calibri" panose="020F0502020204030204" pitchFamily="34" charset="0"/>
                          <a:cs typeface="Calibri" panose="020F0502020204030204" pitchFamily="34" charset="0"/>
                        </a:rPr>
                        <a:t>$296.5</a:t>
                      </a:r>
                    </a:p>
                  </a:txBody>
                  <a:tcPr/>
                </a:tc>
                <a:extLst>
                  <a:ext uri="{0D108BD9-81ED-4DB2-BD59-A6C34878D82A}">
                    <a16:rowId xmlns:a16="http://schemas.microsoft.com/office/drawing/2014/main" val="2975840642"/>
                  </a:ext>
                </a:extLst>
              </a:tr>
              <a:tr h="370840">
                <a:tc rowSpan="4">
                  <a:txBody>
                    <a:bodyPr/>
                    <a:lstStyle/>
                    <a:p>
                      <a:pPr algn="ctr"/>
                      <a:r>
                        <a:rPr lang="en-US" sz="2000" b="1" dirty="0">
                          <a:solidFill>
                            <a:srgbClr val="357D83"/>
                          </a:solidFill>
                          <a:latin typeface="Calibri" panose="020F0502020204030204" pitchFamily="34" charset="0"/>
                          <a:cs typeface="Calibri" panose="020F0502020204030204" pitchFamily="34" charset="0"/>
                        </a:rPr>
                        <a:t>National Institutes of Food &amp; Agriculture</a:t>
                      </a:r>
                    </a:p>
                  </a:txBody>
                  <a:tcPr anchor="ctr"/>
                </a:tc>
                <a:tc>
                  <a:txBody>
                    <a:bodyPr/>
                    <a:lstStyle/>
                    <a:p>
                      <a:r>
                        <a:rPr lang="en-US" dirty="0">
                          <a:latin typeface="Calibri" panose="020F0502020204030204" pitchFamily="34" charset="0"/>
                          <a:cs typeface="Calibri" panose="020F0502020204030204" pitchFamily="34" charset="0"/>
                        </a:rPr>
                        <a:t>Forests</a:t>
                      </a:r>
                      <a:endParaRPr lang="en-US" dirty="0">
                        <a:solidFill>
                          <a:schemeClr val="bg1"/>
                        </a:solidFill>
                        <a:latin typeface="Calibri" panose="020F0502020204030204" pitchFamily="34" charset="0"/>
                        <a:cs typeface="Calibri" panose="020F0502020204030204" pitchFamily="34" charset="0"/>
                      </a:endParaRPr>
                    </a:p>
                  </a:txBody>
                  <a:tcPr/>
                </a:tc>
                <a:tc>
                  <a:txBody>
                    <a:bodyPr/>
                    <a:lstStyle/>
                    <a:p>
                      <a:pPr algn="ctr"/>
                      <a:r>
                        <a:rPr lang="en-US" dirty="0">
                          <a:latin typeface="Calibri" panose="020F0502020204030204" pitchFamily="34" charset="0"/>
                          <a:cs typeface="Calibri" panose="020F0502020204030204" pitchFamily="34" charset="0"/>
                        </a:rPr>
                        <a:t>$56.5</a:t>
                      </a:r>
                      <a:endParaRPr lang="en-US"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13328566"/>
                  </a:ext>
                </a:extLst>
              </a:tr>
              <a:tr h="370840">
                <a:tc vMerge="1">
                  <a:txBody>
                    <a:bodyPr/>
                    <a:lstStyle/>
                    <a:p>
                      <a:endParaRPr lang="en-US" dirty="0">
                        <a:solidFill>
                          <a:schemeClr val="bg1"/>
                        </a:solidFill>
                        <a:latin typeface="Calibri" panose="020F0502020204030204" pitchFamily="34" charset="0"/>
                        <a:cs typeface="Calibri" panose="020F0502020204030204" pitchFamily="34" charset="0"/>
                      </a:endParaRPr>
                    </a:p>
                  </a:txBody>
                  <a:tcPr anchor="ctr"/>
                </a:tc>
                <a:tc>
                  <a:txBody>
                    <a:bodyPr/>
                    <a:lstStyle/>
                    <a:p>
                      <a:r>
                        <a:rPr lang="en-US" dirty="0">
                          <a:latin typeface="Calibri" panose="020F0502020204030204" pitchFamily="34" charset="0"/>
                          <a:cs typeface="Calibri" panose="020F0502020204030204" pitchFamily="34" charset="0"/>
                        </a:rPr>
                        <a:t>Other Natural Resources</a:t>
                      </a:r>
                      <a:endParaRPr lang="en-US" dirty="0">
                        <a:solidFill>
                          <a:schemeClr val="bg1"/>
                        </a:solidFill>
                        <a:latin typeface="Calibri" panose="020F0502020204030204" pitchFamily="34" charset="0"/>
                        <a:cs typeface="Calibri" panose="020F0502020204030204" pitchFamily="34" charset="0"/>
                      </a:endParaRPr>
                    </a:p>
                  </a:txBody>
                  <a:tcPr/>
                </a:tc>
                <a:tc>
                  <a:txBody>
                    <a:bodyPr/>
                    <a:lstStyle/>
                    <a:p>
                      <a:pPr algn="ctr"/>
                      <a:r>
                        <a:rPr lang="en-US" dirty="0">
                          <a:latin typeface="Calibri" panose="020F0502020204030204" pitchFamily="34" charset="0"/>
                          <a:cs typeface="Calibri" panose="020F0502020204030204" pitchFamily="34" charset="0"/>
                        </a:rPr>
                        <a:t>$7.8</a:t>
                      </a:r>
                      <a:endParaRPr lang="en-US"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21676623"/>
                  </a:ext>
                </a:extLst>
              </a:tr>
              <a:tr h="370840">
                <a:tc vMerge="1">
                  <a:txBody>
                    <a:bodyPr/>
                    <a:lstStyle/>
                    <a:p>
                      <a:endParaRPr lang="en-US" dirty="0">
                        <a:solidFill>
                          <a:schemeClr val="bg1"/>
                        </a:solidFill>
                        <a:latin typeface="Calibri" panose="020F0502020204030204" pitchFamily="34" charset="0"/>
                        <a:cs typeface="Calibri" panose="020F0502020204030204" pitchFamily="34" charset="0"/>
                      </a:endParaRPr>
                    </a:p>
                  </a:txBody>
                  <a:tcPr anchor="ctr"/>
                </a:tc>
                <a:tc>
                  <a:txBody>
                    <a:bodyPr/>
                    <a:lstStyle/>
                    <a:p>
                      <a:r>
                        <a:rPr lang="en-US" dirty="0">
                          <a:latin typeface="Calibri" panose="020F0502020204030204" pitchFamily="34" charset="0"/>
                          <a:cs typeface="Calibri" panose="020F0502020204030204" pitchFamily="34" charset="0"/>
                        </a:rPr>
                        <a:t>Forest Products</a:t>
                      </a:r>
                      <a:endParaRPr lang="en-US" dirty="0">
                        <a:solidFill>
                          <a:schemeClr val="bg1"/>
                        </a:solidFill>
                        <a:latin typeface="Calibri" panose="020F0502020204030204" pitchFamily="34" charset="0"/>
                        <a:cs typeface="Calibri" panose="020F0502020204030204" pitchFamily="34" charset="0"/>
                      </a:endParaRPr>
                    </a:p>
                  </a:txBody>
                  <a:tcPr/>
                </a:tc>
                <a:tc>
                  <a:txBody>
                    <a:bodyPr/>
                    <a:lstStyle/>
                    <a:p>
                      <a:pPr algn="ctr"/>
                      <a:r>
                        <a:rPr lang="en-US" dirty="0">
                          <a:latin typeface="Calibri" panose="020F0502020204030204" pitchFamily="34" charset="0"/>
                          <a:cs typeface="Calibri" panose="020F0502020204030204" pitchFamily="34" charset="0"/>
                        </a:rPr>
                        <a:t>$15.4</a:t>
                      </a:r>
                      <a:endParaRPr lang="en-US"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49489352"/>
                  </a:ext>
                </a:extLst>
              </a:tr>
              <a:tr h="370840">
                <a:tc vMerge="1">
                  <a:txBody>
                    <a:bodyPr/>
                    <a:lstStyle/>
                    <a:p>
                      <a:endParaRPr lang="en-US" dirty="0">
                        <a:solidFill>
                          <a:schemeClr val="bg1"/>
                        </a:solidFill>
                        <a:latin typeface="Calibri" panose="020F0502020204030204" pitchFamily="34" charset="0"/>
                        <a:cs typeface="Calibri" panose="020F0502020204030204" pitchFamily="34" charset="0"/>
                      </a:endParaRPr>
                    </a:p>
                  </a:txBody>
                  <a:tcPr anchor="ctr"/>
                </a:tc>
                <a:tc>
                  <a:txBody>
                    <a:bodyPr/>
                    <a:lstStyle/>
                    <a:p>
                      <a:r>
                        <a:rPr lang="en-US" sz="2000" b="1" dirty="0">
                          <a:solidFill>
                            <a:schemeClr val="accent5">
                              <a:lumMod val="50000"/>
                            </a:schemeClr>
                          </a:solidFill>
                          <a:latin typeface="Calibri" panose="020F0502020204030204" pitchFamily="34" charset="0"/>
                          <a:cs typeface="Calibri" panose="020F0502020204030204" pitchFamily="34" charset="0"/>
                        </a:rPr>
                        <a:t>Total NIFA</a:t>
                      </a:r>
                    </a:p>
                  </a:txBody>
                  <a:tcPr/>
                </a:tc>
                <a:tc>
                  <a:txBody>
                    <a:bodyPr/>
                    <a:lstStyle/>
                    <a:p>
                      <a:pPr algn="ctr"/>
                      <a:r>
                        <a:rPr lang="en-US" sz="2000" b="1" dirty="0">
                          <a:solidFill>
                            <a:schemeClr val="accent5">
                              <a:lumMod val="50000"/>
                            </a:schemeClr>
                          </a:solidFill>
                          <a:latin typeface="Calibri" panose="020F0502020204030204" pitchFamily="34" charset="0"/>
                          <a:cs typeface="Calibri" panose="020F0502020204030204" pitchFamily="34" charset="0"/>
                        </a:rPr>
                        <a:t>$79.6</a:t>
                      </a:r>
                    </a:p>
                  </a:txBody>
                  <a:tcPr/>
                </a:tc>
                <a:extLst>
                  <a:ext uri="{0D108BD9-81ED-4DB2-BD59-A6C34878D82A}">
                    <a16:rowId xmlns:a16="http://schemas.microsoft.com/office/drawing/2014/main" val="998983238"/>
                  </a:ext>
                </a:extLst>
              </a:tr>
              <a:tr h="370840">
                <a:tc>
                  <a:txBody>
                    <a:bodyPr/>
                    <a:lstStyle/>
                    <a:p>
                      <a:pPr algn="ctr"/>
                      <a:r>
                        <a:rPr lang="en-US" sz="2000" b="1" dirty="0">
                          <a:solidFill>
                            <a:srgbClr val="357D83"/>
                          </a:solidFill>
                          <a:latin typeface="Calibri" panose="020F0502020204030204" pitchFamily="34" charset="0"/>
                          <a:cs typeface="Calibri" panose="020F0502020204030204" pitchFamily="34" charset="0"/>
                        </a:rPr>
                        <a:t>Universities</a:t>
                      </a:r>
                    </a:p>
                  </a:txBody>
                  <a:tcPr anchor="ctr"/>
                </a:tc>
                <a:tc>
                  <a:txBody>
                    <a:bodyPr/>
                    <a:lstStyle/>
                    <a:p>
                      <a:r>
                        <a:rPr lang="en-US" sz="2000" b="1" dirty="0">
                          <a:solidFill>
                            <a:schemeClr val="accent5">
                              <a:lumMod val="50000"/>
                            </a:schemeClr>
                          </a:solidFill>
                          <a:latin typeface="Calibri" panose="020F0502020204030204" pitchFamily="34" charset="0"/>
                          <a:cs typeface="Calibri" panose="020F0502020204030204" pitchFamily="34" charset="0"/>
                        </a:rPr>
                        <a:t>Rough Estimate</a:t>
                      </a:r>
                    </a:p>
                  </a:txBody>
                  <a:tcPr/>
                </a:tc>
                <a:tc>
                  <a:txBody>
                    <a:bodyPr/>
                    <a:lstStyle/>
                    <a:p>
                      <a:pPr algn="ctr"/>
                      <a:r>
                        <a:rPr lang="en-US" sz="2000" b="1" dirty="0">
                          <a:solidFill>
                            <a:schemeClr val="accent5">
                              <a:lumMod val="50000"/>
                            </a:schemeClr>
                          </a:solidFill>
                          <a:latin typeface="Calibri" panose="020F0502020204030204" pitchFamily="34" charset="0"/>
                          <a:cs typeface="Calibri" panose="020F0502020204030204" pitchFamily="34" charset="0"/>
                        </a:rPr>
                        <a:t>$150</a:t>
                      </a:r>
                    </a:p>
                  </a:txBody>
                  <a:tcPr/>
                </a:tc>
                <a:extLst>
                  <a:ext uri="{0D108BD9-81ED-4DB2-BD59-A6C34878D82A}">
                    <a16:rowId xmlns:a16="http://schemas.microsoft.com/office/drawing/2014/main" val="234763125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84943911"/>
              </p:ext>
            </p:extLst>
          </p:nvPr>
        </p:nvGraphicFramePr>
        <p:xfrm>
          <a:off x="6489812" y="1420091"/>
          <a:ext cx="5281009" cy="4215031"/>
        </p:xfrm>
        <a:graphic>
          <a:graphicData uri="http://schemas.openxmlformats.org/drawingml/2006/table">
            <a:tbl>
              <a:tblPr firstRow="1" bandRow="1">
                <a:tableStyleId>{B301B821-A1FF-4177-AEE7-76D212191A09}</a:tableStyleId>
              </a:tblPr>
              <a:tblGrid>
                <a:gridCol w="1495948">
                  <a:extLst>
                    <a:ext uri="{9D8B030D-6E8A-4147-A177-3AD203B41FA5}">
                      <a16:colId xmlns:a16="http://schemas.microsoft.com/office/drawing/2014/main" val="2404782421"/>
                    </a:ext>
                  </a:extLst>
                </a:gridCol>
                <a:gridCol w="2728095">
                  <a:extLst>
                    <a:ext uri="{9D8B030D-6E8A-4147-A177-3AD203B41FA5}">
                      <a16:colId xmlns:a16="http://schemas.microsoft.com/office/drawing/2014/main" val="4215864678"/>
                    </a:ext>
                  </a:extLst>
                </a:gridCol>
                <a:gridCol w="1056966">
                  <a:extLst>
                    <a:ext uri="{9D8B030D-6E8A-4147-A177-3AD203B41FA5}">
                      <a16:colId xmlns:a16="http://schemas.microsoft.com/office/drawing/2014/main" val="466839481"/>
                    </a:ext>
                  </a:extLst>
                </a:gridCol>
              </a:tblGrid>
              <a:tr h="562458">
                <a:tc>
                  <a:txBody>
                    <a:bodyPr/>
                    <a:lstStyle/>
                    <a:p>
                      <a:pPr algn="ctr"/>
                      <a:r>
                        <a:rPr lang="en-US" sz="1800" dirty="0">
                          <a:solidFill>
                            <a:schemeClr val="accent1">
                              <a:lumMod val="50000"/>
                            </a:schemeClr>
                          </a:solidFill>
                          <a:latin typeface="+mn-lt"/>
                          <a:cs typeface="Calibri" panose="020F0502020204030204" pitchFamily="34" charset="0"/>
                        </a:rPr>
                        <a:t>Agency</a:t>
                      </a:r>
                      <a:endParaRPr lang="en-US" sz="1800" b="1" dirty="0">
                        <a:solidFill>
                          <a:schemeClr val="accent1">
                            <a:lumMod val="50000"/>
                          </a:schemeClr>
                        </a:solidFill>
                        <a:latin typeface="+mn-lt"/>
                        <a:cs typeface="Calibri" panose="020F0502020204030204" pitchFamily="34" charset="0"/>
                      </a:endParaRPr>
                    </a:p>
                  </a:txBody>
                  <a:tcPr/>
                </a:tc>
                <a:tc>
                  <a:txBody>
                    <a:bodyPr/>
                    <a:lstStyle/>
                    <a:p>
                      <a:pPr algn="ctr"/>
                      <a:r>
                        <a:rPr lang="en-US" sz="1800" dirty="0">
                          <a:solidFill>
                            <a:schemeClr val="accent1">
                              <a:lumMod val="50000"/>
                            </a:schemeClr>
                          </a:solidFill>
                          <a:latin typeface="+mn-lt"/>
                          <a:cs typeface="Calibri" panose="020F0502020204030204" pitchFamily="34" charset="0"/>
                        </a:rPr>
                        <a:t>Research</a:t>
                      </a:r>
                      <a:r>
                        <a:rPr lang="en-US" sz="1800" baseline="0" dirty="0">
                          <a:solidFill>
                            <a:schemeClr val="accent1">
                              <a:lumMod val="50000"/>
                            </a:schemeClr>
                          </a:solidFill>
                          <a:latin typeface="+mn-lt"/>
                          <a:cs typeface="Calibri" panose="020F0502020204030204" pitchFamily="34" charset="0"/>
                        </a:rPr>
                        <a:t> Program</a:t>
                      </a:r>
                      <a:endParaRPr lang="en-US" sz="1800" b="1" dirty="0">
                        <a:solidFill>
                          <a:schemeClr val="accent1">
                            <a:lumMod val="50000"/>
                          </a:schemeClr>
                        </a:solidFill>
                        <a:latin typeface="+mn-lt"/>
                        <a:cs typeface="Calibri" panose="020F0502020204030204" pitchFamily="34" charset="0"/>
                      </a:endParaRPr>
                    </a:p>
                  </a:txBody>
                  <a:tcPr/>
                </a:tc>
                <a:tc>
                  <a:txBody>
                    <a:bodyPr/>
                    <a:lstStyle/>
                    <a:p>
                      <a:pPr algn="ctr"/>
                      <a:r>
                        <a:rPr lang="en-US" sz="1800" dirty="0">
                          <a:solidFill>
                            <a:schemeClr val="accent1">
                              <a:lumMod val="50000"/>
                            </a:schemeClr>
                          </a:solidFill>
                          <a:latin typeface="+mn-lt"/>
                          <a:cs typeface="Calibri" panose="020F0502020204030204" pitchFamily="34" charset="0"/>
                        </a:rPr>
                        <a:t>Million Dollars</a:t>
                      </a:r>
                      <a:endParaRPr lang="en-US" sz="1800" b="1" dirty="0">
                        <a:solidFill>
                          <a:schemeClr val="accent1">
                            <a:lumMod val="50000"/>
                          </a:schemeClr>
                        </a:solidFill>
                        <a:latin typeface="+mn-lt"/>
                        <a:cs typeface="Calibri" panose="020F0502020204030204" pitchFamily="34" charset="0"/>
                      </a:endParaRPr>
                    </a:p>
                  </a:txBody>
                  <a:tcPr/>
                </a:tc>
                <a:extLst>
                  <a:ext uri="{0D108BD9-81ED-4DB2-BD59-A6C34878D82A}">
                    <a16:rowId xmlns:a16="http://schemas.microsoft.com/office/drawing/2014/main" val="3766070884"/>
                  </a:ext>
                </a:extLst>
              </a:tr>
              <a:tr h="542834">
                <a:tc rowSpan="3">
                  <a:txBody>
                    <a:bodyPr/>
                    <a:lstStyle/>
                    <a:p>
                      <a:pPr algn="ctr"/>
                      <a:r>
                        <a:rPr lang="en-US" sz="2000" b="1" dirty="0">
                          <a:solidFill>
                            <a:srgbClr val="357D83"/>
                          </a:solidFill>
                          <a:latin typeface="Calibri" panose="020F0502020204030204" pitchFamily="34" charset="0"/>
                          <a:cs typeface="Calibri" panose="020F0502020204030204" pitchFamily="34" charset="0"/>
                        </a:rPr>
                        <a:t>National Science Foundation</a:t>
                      </a:r>
                    </a:p>
                  </a:txBody>
                  <a:tcPr anchor="ctr"/>
                </a:tc>
                <a:tc>
                  <a:txBody>
                    <a:bodyPr/>
                    <a:lstStyle/>
                    <a:p>
                      <a:r>
                        <a:rPr lang="en-US" dirty="0">
                          <a:latin typeface="Calibri" panose="020F0502020204030204" pitchFamily="34" charset="0"/>
                          <a:cs typeface="Calibri" panose="020F0502020204030204" pitchFamily="34" charset="0"/>
                        </a:rPr>
                        <a:t>Forests</a:t>
                      </a:r>
                    </a:p>
                  </a:txBody>
                  <a:tcPr/>
                </a:tc>
                <a:tc>
                  <a:txBody>
                    <a:bodyPr/>
                    <a:lstStyle/>
                    <a:p>
                      <a:pPr algn="ctr"/>
                      <a:r>
                        <a:rPr lang="en-US" dirty="0">
                          <a:latin typeface="Calibri" panose="020F0502020204030204" pitchFamily="34" charset="0"/>
                          <a:cs typeface="Calibri" panose="020F0502020204030204" pitchFamily="34" charset="0"/>
                        </a:rPr>
                        <a:t>$32.8</a:t>
                      </a:r>
                    </a:p>
                  </a:txBody>
                  <a:tcPr/>
                </a:tc>
                <a:extLst>
                  <a:ext uri="{0D108BD9-81ED-4DB2-BD59-A6C34878D82A}">
                    <a16:rowId xmlns:a16="http://schemas.microsoft.com/office/drawing/2014/main" val="1238795682"/>
                  </a:ext>
                </a:extLst>
              </a:tr>
              <a:tr h="417286">
                <a:tc vMerge="1">
                  <a:txBody>
                    <a:bodyPr/>
                    <a:lstStyle/>
                    <a:p>
                      <a:endParaRPr lang="en-US" dirty="0"/>
                    </a:p>
                  </a:txBody>
                  <a:tcPr/>
                </a:tc>
                <a:tc>
                  <a:txBody>
                    <a:bodyPr/>
                    <a:lstStyle/>
                    <a:p>
                      <a:r>
                        <a:rPr lang="en-US" dirty="0">
                          <a:latin typeface="Calibri" panose="020F0502020204030204" pitchFamily="34" charset="0"/>
                          <a:cs typeface="Calibri" panose="020F0502020204030204" pitchFamily="34" charset="0"/>
                        </a:rPr>
                        <a:t>Forest</a:t>
                      </a:r>
                      <a:r>
                        <a:rPr lang="en-US" baseline="0" dirty="0">
                          <a:latin typeface="Calibri" panose="020F0502020204030204" pitchFamily="34" charset="0"/>
                          <a:cs typeface="Calibri" panose="020F0502020204030204" pitchFamily="34" charset="0"/>
                        </a:rPr>
                        <a:t> Products</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a:latin typeface="Calibri" panose="020F0502020204030204" pitchFamily="34" charset="0"/>
                          <a:cs typeface="Calibri" panose="020F0502020204030204" pitchFamily="34" charset="0"/>
                        </a:rPr>
                        <a:t>$3.1</a:t>
                      </a:r>
                    </a:p>
                  </a:txBody>
                  <a:tcPr/>
                </a:tc>
                <a:extLst>
                  <a:ext uri="{0D108BD9-81ED-4DB2-BD59-A6C34878D82A}">
                    <a16:rowId xmlns:a16="http://schemas.microsoft.com/office/drawing/2014/main" val="2823246734"/>
                  </a:ext>
                </a:extLst>
              </a:tr>
              <a:tr h="467376">
                <a:tc vMerge="1">
                  <a:txBody>
                    <a:bodyPr/>
                    <a:lstStyle/>
                    <a:p>
                      <a:endParaRPr lang="en-US" dirty="0">
                        <a:latin typeface="Calibri" panose="020F0502020204030204" pitchFamily="34" charset="0"/>
                        <a:cs typeface="Calibri" panose="020F0502020204030204" pitchFamily="34" charset="0"/>
                      </a:endParaRPr>
                    </a:p>
                  </a:txBody>
                  <a:tcPr/>
                </a:tc>
                <a:tc>
                  <a:txBody>
                    <a:bodyPr/>
                    <a:lstStyle/>
                    <a:p>
                      <a:r>
                        <a:rPr lang="en-US" sz="2000" b="1" dirty="0">
                          <a:solidFill>
                            <a:srgbClr val="357D83"/>
                          </a:solidFill>
                          <a:latin typeface="Calibri" panose="020F0502020204030204" pitchFamily="34" charset="0"/>
                          <a:cs typeface="Calibri" panose="020F0502020204030204" pitchFamily="34" charset="0"/>
                        </a:rPr>
                        <a:t>Total Nat’l Science</a:t>
                      </a:r>
                      <a:r>
                        <a:rPr lang="en-US" sz="2000" b="1" baseline="0" dirty="0">
                          <a:solidFill>
                            <a:srgbClr val="357D83"/>
                          </a:solidFill>
                          <a:latin typeface="Calibri" panose="020F0502020204030204" pitchFamily="34" charset="0"/>
                          <a:cs typeface="Calibri" panose="020F0502020204030204" pitchFamily="34" charset="0"/>
                        </a:rPr>
                        <a:t> </a:t>
                      </a:r>
                      <a:r>
                        <a:rPr lang="en-US" sz="2000" b="1" baseline="0" dirty="0" err="1">
                          <a:solidFill>
                            <a:srgbClr val="357D83"/>
                          </a:solidFill>
                          <a:latin typeface="Calibri" panose="020F0502020204030204" pitchFamily="34" charset="0"/>
                          <a:cs typeface="Calibri" panose="020F0502020204030204" pitchFamily="34" charset="0"/>
                        </a:rPr>
                        <a:t>Fndn</a:t>
                      </a:r>
                      <a:endParaRPr lang="en-US" sz="2000" b="1" dirty="0">
                        <a:solidFill>
                          <a:srgbClr val="357D83"/>
                        </a:solidFill>
                        <a:latin typeface="Calibri" panose="020F0502020204030204" pitchFamily="34" charset="0"/>
                        <a:cs typeface="Calibri" panose="020F0502020204030204" pitchFamily="34" charset="0"/>
                      </a:endParaRPr>
                    </a:p>
                  </a:txBody>
                  <a:tcPr/>
                </a:tc>
                <a:tc>
                  <a:txBody>
                    <a:bodyPr/>
                    <a:lstStyle/>
                    <a:p>
                      <a:pPr algn="ctr"/>
                      <a:r>
                        <a:rPr lang="en-US" sz="2000" dirty="0">
                          <a:solidFill>
                            <a:srgbClr val="357D83"/>
                          </a:solidFill>
                          <a:latin typeface="Calibri" panose="020F0502020204030204" pitchFamily="34" charset="0"/>
                          <a:cs typeface="Calibri" panose="020F0502020204030204" pitchFamily="34" charset="0"/>
                        </a:rPr>
                        <a:t>$35.9</a:t>
                      </a:r>
                      <a:endParaRPr lang="en-US" sz="2000" b="1" dirty="0">
                        <a:solidFill>
                          <a:srgbClr val="357D83"/>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25637069"/>
                  </a:ext>
                </a:extLst>
              </a:tr>
              <a:tr h="644236">
                <a:tc>
                  <a:txBody>
                    <a:bodyPr/>
                    <a:lstStyle/>
                    <a:p>
                      <a:pPr algn="ctr"/>
                      <a:r>
                        <a:rPr lang="en-US" sz="2000" b="1" dirty="0" err="1">
                          <a:solidFill>
                            <a:srgbClr val="357D83"/>
                          </a:solidFill>
                          <a:latin typeface="Calibri" panose="020F0502020204030204" pitchFamily="34" charset="0"/>
                          <a:cs typeface="Calibri" panose="020F0502020204030204" pitchFamily="34" charset="0"/>
                        </a:rPr>
                        <a:t>Dept</a:t>
                      </a:r>
                      <a:r>
                        <a:rPr lang="en-US" sz="2000" b="1" dirty="0">
                          <a:solidFill>
                            <a:srgbClr val="357D83"/>
                          </a:solidFill>
                          <a:latin typeface="Calibri" panose="020F0502020204030204" pitchFamily="34" charset="0"/>
                          <a:cs typeface="Calibri" panose="020F0502020204030204" pitchFamily="34" charset="0"/>
                        </a:rPr>
                        <a:t> of Energy</a:t>
                      </a:r>
                    </a:p>
                  </a:txBody>
                  <a:tcPr/>
                </a:tc>
                <a:tc>
                  <a:txBody>
                    <a:bodyPr/>
                    <a:lstStyle/>
                    <a:p>
                      <a:pPr algn="l"/>
                      <a:r>
                        <a:rPr lang="en-US" sz="2000" b="1" dirty="0">
                          <a:solidFill>
                            <a:srgbClr val="357D83"/>
                          </a:solidFill>
                          <a:latin typeface="Calibri" panose="020F0502020204030204" pitchFamily="34" charset="0"/>
                          <a:cs typeface="Calibri" panose="020F0502020204030204" pitchFamily="34" charset="0"/>
                        </a:rPr>
                        <a:t>Biomass</a:t>
                      </a:r>
                      <a:r>
                        <a:rPr lang="en-US" sz="2000" b="1" baseline="0" dirty="0">
                          <a:solidFill>
                            <a:srgbClr val="357D83"/>
                          </a:solidFill>
                          <a:latin typeface="Calibri" panose="020F0502020204030204" pitchFamily="34" charset="0"/>
                          <a:cs typeface="Calibri" panose="020F0502020204030204" pitchFamily="34" charset="0"/>
                        </a:rPr>
                        <a:t> R&amp;D </a:t>
                      </a:r>
                      <a:r>
                        <a:rPr lang="en-US" sz="2000" b="1" baseline="0" dirty="0" err="1">
                          <a:solidFill>
                            <a:srgbClr val="357D83"/>
                          </a:solidFill>
                          <a:latin typeface="Calibri" panose="020F0502020204030204" pitchFamily="34" charset="0"/>
                          <a:cs typeface="Calibri" panose="020F0502020204030204" pitchFamily="34" charset="0"/>
                        </a:rPr>
                        <a:t>Init.</a:t>
                      </a:r>
                      <a:endParaRPr lang="en-US" sz="2000" b="1" dirty="0">
                        <a:solidFill>
                          <a:srgbClr val="357D83"/>
                        </a:solidFill>
                        <a:latin typeface="Calibri" panose="020F0502020204030204" pitchFamily="34" charset="0"/>
                        <a:cs typeface="Calibri" panose="020F0502020204030204" pitchFamily="34" charset="0"/>
                      </a:endParaRPr>
                    </a:p>
                  </a:txBody>
                  <a:tcPr anchor="ctr"/>
                </a:tc>
                <a:tc>
                  <a:txBody>
                    <a:bodyPr/>
                    <a:lstStyle/>
                    <a:p>
                      <a:pPr algn="ctr"/>
                      <a:r>
                        <a:rPr lang="en-US" sz="1800" b="1" dirty="0">
                          <a:solidFill>
                            <a:srgbClr val="357D83"/>
                          </a:solidFill>
                          <a:latin typeface="Calibri" panose="020F0502020204030204" pitchFamily="34" charset="0"/>
                          <a:cs typeface="Calibri" panose="020F0502020204030204" pitchFamily="34" charset="0"/>
                        </a:rPr>
                        <a:t>$75.5</a:t>
                      </a:r>
                    </a:p>
                  </a:txBody>
                  <a:tcPr anchor="ctr"/>
                </a:tc>
                <a:extLst>
                  <a:ext uri="{0D108BD9-81ED-4DB2-BD59-A6C34878D82A}">
                    <a16:rowId xmlns:a16="http://schemas.microsoft.com/office/drawing/2014/main" val="2764876461"/>
                  </a:ext>
                </a:extLst>
              </a:tr>
              <a:tr h="410095">
                <a:tc rowSpan="3">
                  <a:txBody>
                    <a:bodyPr/>
                    <a:lstStyle/>
                    <a:p>
                      <a:pPr algn="ctr"/>
                      <a:r>
                        <a:rPr lang="en-US" sz="2000" b="1" dirty="0">
                          <a:solidFill>
                            <a:srgbClr val="357D83"/>
                          </a:solidFill>
                          <a:latin typeface="Calibri" panose="020F0502020204030204" pitchFamily="34" charset="0"/>
                          <a:cs typeface="Calibri" panose="020F0502020204030204" pitchFamily="34" charset="0"/>
                        </a:rPr>
                        <a:t>Sustainable</a:t>
                      </a:r>
                      <a:r>
                        <a:rPr lang="en-US" sz="2000" b="1" baseline="0" dirty="0">
                          <a:solidFill>
                            <a:srgbClr val="357D83"/>
                          </a:solidFill>
                          <a:latin typeface="Calibri" panose="020F0502020204030204" pitchFamily="34" charset="0"/>
                          <a:cs typeface="Calibri" panose="020F0502020204030204" pitchFamily="34" charset="0"/>
                        </a:rPr>
                        <a:t> Forestry Initiative</a:t>
                      </a:r>
                      <a:endParaRPr lang="en-US" sz="2000" b="1" dirty="0">
                        <a:solidFill>
                          <a:srgbClr val="357D83"/>
                        </a:solidFill>
                        <a:latin typeface="Calibri" panose="020F0502020204030204" pitchFamily="34" charset="0"/>
                        <a:cs typeface="Calibri" panose="020F0502020204030204" pitchFamily="34" charset="0"/>
                      </a:endParaRPr>
                    </a:p>
                  </a:txBody>
                  <a:tcPr anchor="ctr"/>
                </a:tc>
                <a:tc>
                  <a:txBody>
                    <a:bodyPr/>
                    <a:lstStyle/>
                    <a:p>
                      <a:r>
                        <a:rPr lang="en-US" sz="1800" dirty="0">
                          <a:latin typeface="Calibri" panose="020F0502020204030204" pitchFamily="34" charset="0"/>
                          <a:cs typeface="Calibri" panose="020F0502020204030204" pitchFamily="34" charset="0"/>
                        </a:rPr>
                        <a:t>In-House Member R&amp;D </a:t>
                      </a:r>
                    </a:p>
                  </a:txBody>
                  <a:tcPr/>
                </a:tc>
                <a:tc>
                  <a:txBody>
                    <a:bodyPr/>
                    <a:lstStyle/>
                    <a:p>
                      <a:pPr algn="ctr"/>
                      <a:r>
                        <a:rPr lang="en-US" sz="1800" dirty="0">
                          <a:latin typeface="Calibri" panose="020F0502020204030204" pitchFamily="34" charset="0"/>
                          <a:cs typeface="Calibri" panose="020F0502020204030204" pitchFamily="34" charset="0"/>
                        </a:rPr>
                        <a:t>$37.9</a:t>
                      </a:r>
                    </a:p>
                  </a:txBody>
                  <a:tcPr/>
                </a:tc>
                <a:extLst>
                  <a:ext uri="{0D108BD9-81ED-4DB2-BD59-A6C34878D82A}">
                    <a16:rowId xmlns:a16="http://schemas.microsoft.com/office/drawing/2014/main" val="3468193087"/>
                  </a:ext>
                </a:extLst>
              </a:tr>
              <a:tr h="542834">
                <a:tc vMerge="1">
                  <a:txBody>
                    <a:bodyPr/>
                    <a:lstStyle/>
                    <a:p>
                      <a:endParaRPr lang="en-US" dirty="0">
                        <a:latin typeface="Calibri" panose="020F0502020204030204" pitchFamily="34" charset="0"/>
                        <a:cs typeface="Calibri" panose="020F0502020204030204" pitchFamily="34" charset="0"/>
                      </a:endParaRPr>
                    </a:p>
                  </a:txBody>
                  <a:tcPr/>
                </a:tc>
                <a:tc>
                  <a:txBody>
                    <a:bodyPr/>
                    <a:lstStyle/>
                    <a:p>
                      <a:r>
                        <a:rPr lang="en-US" sz="1800" dirty="0">
                          <a:latin typeface="Calibri" panose="020F0502020204030204" pitchFamily="34" charset="0"/>
                          <a:cs typeface="Calibri" panose="020F0502020204030204" pitchFamily="34" charset="0"/>
                        </a:rPr>
                        <a:t>Member Contribution to Competitive Grants Pool</a:t>
                      </a:r>
                    </a:p>
                  </a:txBody>
                  <a:tcPr/>
                </a:tc>
                <a:tc>
                  <a:txBody>
                    <a:bodyPr/>
                    <a:lstStyle/>
                    <a:p>
                      <a:pPr algn="ctr"/>
                      <a:r>
                        <a:rPr lang="en-US" sz="1800" dirty="0">
                          <a:latin typeface="Calibri" panose="020F0502020204030204" pitchFamily="34" charset="0"/>
                          <a:cs typeface="Calibri" panose="020F0502020204030204" pitchFamily="34" charset="0"/>
                        </a:rPr>
                        <a:t>$23.2</a:t>
                      </a:r>
                    </a:p>
                  </a:txBody>
                  <a:tcPr/>
                </a:tc>
                <a:extLst>
                  <a:ext uri="{0D108BD9-81ED-4DB2-BD59-A6C34878D82A}">
                    <a16:rowId xmlns:a16="http://schemas.microsoft.com/office/drawing/2014/main" val="809988892"/>
                  </a:ext>
                </a:extLst>
              </a:tr>
              <a:tr h="361603">
                <a:tc vMerge="1">
                  <a:txBody>
                    <a:bodyPr/>
                    <a:lstStyle/>
                    <a:p>
                      <a:endParaRPr lang="en-US" dirty="0">
                        <a:latin typeface="Calibri" panose="020F0502020204030204" pitchFamily="34" charset="0"/>
                        <a:cs typeface="Calibri" panose="020F0502020204030204" pitchFamily="34" charset="0"/>
                      </a:endParaRPr>
                    </a:p>
                  </a:txBody>
                  <a:tcPr/>
                </a:tc>
                <a:tc>
                  <a:txBody>
                    <a:bodyPr/>
                    <a:lstStyle/>
                    <a:p>
                      <a:r>
                        <a:rPr lang="en-US" sz="2000" b="1" dirty="0">
                          <a:solidFill>
                            <a:srgbClr val="357D83"/>
                          </a:solidFill>
                          <a:latin typeface="Calibri" panose="020F0502020204030204" pitchFamily="34" charset="0"/>
                          <a:cs typeface="Calibri" panose="020F0502020204030204" pitchFamily="34" charset="0"/>
                        </a:rPr>
                        <a:t>Total </a:t>
                      </a:r>
                      <a:r>
                        <a:rPr lang="en-US" sz="2000" b="1" dirty="0" err="1">
                          <a:solidFill>
                            <a:srgbClr val="357D83"/>
                          </a:solidFill>
                          <a:latin typeface="Calibri" panose="020F0502020204030204" pitchFamily="34" charset="0"/>
                          <a:cs typeface="Calibri" panose="020F0502020204030204" pitchFamily="34" charset="0"/>
                        </a:rPr>
                        <a:t>Sust</a:t>
                      </a:r>
                      <a:r>
                        <a:rPr lang="en-US" sz="2000" b="1" dirty="0">
                          <a:solidFill>
                            <a:srgbClr val="357D83"/>
                          </a:solidFill>
                          <a:latin typeface="Calibri" panose="020F0502020204030204" pitchFamily="34" charset="0"/>
                          <a:cs typeface="Calibri" panose="020F0502020204030204" pitchFamily="34" charset="0"/>
                        </a:rPr>
                        <a:t>. For.</a:t>
                      </a:r>
                      <a:r>
                        <a:rPr lang="en-US" sz="2000" b="1" baseline="0" dirty="0">
                          <a:solidFill>
                            <a:srgbClr val="357D83"/>
                          </a:solidFill>
                          <a:latin typeface="Calibri" panose="020F0502020204030204" pitchFamily="34" charset="0"/>
                          <a:cs typeface="Calibri" panose="020F0502020204030204" pitchFamily="34" charset="0"/>
                        </a:rPr>
                        <a:t> </a:t>
                      </a:r>
                      <a:r>
                        <a:rPr lang="en-US" sz="2000" b="1" baseline="0" dirty="0" err="1">
                          <a:solidFill>
                            <a:srgbClr val="357D83"/>
                          </a:solidFill>
                          <a:latin typeface="Calibri" panose="020F0502020204030204" pitchFamily="34" charset="0"/>
                          <a:cs typeface="Calibri" panose="020F0502020204030204" pitchFamily="34" charset="0"/>
                        </a:rPr>
                        <a:t>Init.</a:t>
                      </a:r>
                      <a:endParaRPr lang="en-US" sz="2000" b="1" dirty="0">
                        <a:solidFill>
                          <a:srgbClr val="357D83"/>
                        </a:solidFill>
                        <a:latin typeface="Calibri" panose="020F0502020204030204" pitchFamily="34" charset="0"/>
                        <a:cs typeface="Calibri" panose="020F0502020204030204" pitchFamily="34" charset="0"/>
                      </a:endParaRPr>
                    </a:p>
                  </a:txBody>
                  <a:tcPr/>
                </a:tc>
                <a:tc>
                  <a:txBody>
                    <a:bodyPr/>
                    <a:lstStyle/>
                    <a:p>
                      <a:pPr algn="ctr"/>
                      <a:r>
                        <a:rPr lang="en-US" sz="2000" b="1" dirty="0">
                          <a:solidFill>
                            <a:srgbClr val="357D83"/>
                          </a:solidFill>
                          <a:latin typeface="Calibri" panose="020F0502020204030204" pitchFamily="34" charset="0"/>
                          <a:cs typeface="Calibri" panose="020F0502020204030204" pitchFamily="34" charset="0"/>
                        </a:rPr>
                        <a:t>$61.6</a:t>
                      </a:r>
                    </a:p>
                  </a:txBody>
                  <a:tcPr/>
                </a:tc>
                <a:extLst>
                  <a:ext uri="{0D108BD9-81ED-4DB2-BD59-A6C34878D82A}">
                    <a16:rowId xmlns:a16="http://schemas.microsoft.com/office/drawing/2014/main" val="3948693779"/>
                  </a:ext>
                </a:extLst>
              </a:tr>
            </a:tbl>
          </a:graphicData>
        </a:graphic>
      </p:graphicFrame>
      <p:sp>
        <p:nvSpPr>
          <p:cNvPr id="9" name="TextBox 8"/>
          <p:cNvSpPr txBox="1"/>
          <p:nvPr/>
        </p:nvSpPr>
        <p:spPr>
          <a:xfrm>
            <a:off x="1518459" y="5890953"/>
            <a:ext cx="10490660" cy="400110"/>
          </a:xfrm>
          <a:prstGeom prst="rect">
            <a:avLst/>
          </a:prstGeom>
          <a:noFill/>
        </p:spPr>
        <p:txBody>
          <a:bodyPr wrap="square" rtlCol="0">
            <a:spAutoFit/>
          </a:bodyPr>
          <a:lstStyle/>
          <a:p>
            <a:r>
              <a:rPr lang="en-US" sz="2000" dirty="0">
                <a:solidFill>
                  <a:srgbClr val="E9C583"/>
                </a:solidFill>
                <a:latin typeface="Calibri" panose="020F0502020204030204" pitchFamily="34" charset="0"/>
                <a:cs typeface="Calibri" panose="020F0502020204030204" pitchFamily="34" charset="0"/>
              </a:rPr>
              <a:t>Forest Products Research was $51 million (8%) + DoE Biomass R&amp;D Initiative of $75.5 million (11 %)</a:t>
            </a:r>
          </a:p>
        </p:txBody>
      </p:sp>
    </p:spTree>
    <p:extLst>
      <p:ext uri="{BB962C8B-B14F-4D97-AF65-F5344CB8AC3E}">
        <p14:creationId xmlns:p14="http://schemas.microsoft.com/office/powerpoint/2010/main" val="2405819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51582"/>
            <a:ext cx="10566400" cy="1143000"/>
          </a:xfrm>
        </p:spPr>
        <p:txBody>
          <a:bodyPr/>
          <a:lstStyle/>
          <a:p>
            <a:r>
              <a:rPr lang="en-US" dirty="0"/>
              <a:t>Forest Sector R&amp;D Funding, 2014 </a:t>
            </a:r>
            <a:r>
              <a:rPr lang="en-US" sz="3200" b="0" dirty="0"/>
              <a:t>($698.7 million)</a:t>
            </a:r>
          </a:p>
        </p:txBody>
      </p:sp>
      <p:graphicFrame>
        <p:nvGraphicFramePr>
          <p:cNvPr id="5" name="Chart 4"/>
          <p:cNvGraphicFramePr>
            <a:graphicFrameLocks/>
          </p:cNvGraphicFramePr>
          <p:nvPr>
            <p:extLst>
              <p:ext uri="{D42A27DB-BD31-4B8C-83A1-F6EECF244321}">
                <p14:modId xmlns:p14="http://schemas.microsoft.com/office/powerpoint/2010/main" val="682169266"/>
              </p:ext>
            </p:extLst>
          </p:nvPr>
        </p:nvGraphicFramePr>
        <p:xfrm>
          <a:off x="1320800" y="1092611"/>
          <a:ext cx="10466363" cy="49375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4164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071" y="93172"/>
            <a:ext cx="10566400" cy="1143000"/>
          </a:xfrm>
        </p:spPr>
        <p:txBody>
          <a:bodyPr/>
          <a:lstStyle/>
          <a:p>
            <a:r>
              <a:rPr lang="en-US" dirty="0"/>
              <a:t>Recent Trends in Forest Sector Funding</a:t>
            </a:r>
          </a:p>
        </p:txBody>
      </p:sp>
      <p:sp>
        <p:nvSpPr>
          <p:cNvPr id="6" name="TextBox 5"/>
          <p:cNvSpPr txBox="1"/>
          <p:nvPr/>
        </p:nvSpPr>
        <p:spPr>
          <a:xfrm>
            <a:off x="3275231" y="1103432"/>
            <a:ext cx="6233552" cy="707886"/>
          </a:xfrm>
          <a:prstGeom prst="rect">
            <a:avLst/>
          </a:prstGeom>
          <a:noFill/>
        </p:spPr>
        <p:txBody>
          <a:bodyPr wrap="square" rtlCol="0">
            <a:spAutoFit/>
          </a:bodyPr>
          <a:lstStyle/>
          <a:p>
            <a:r>
              <a:rPr lang="en-US" sz="2000" b="1" dirty="0">
                <a:solidFill>
                  <a:srgbClr val="DCC852"/>
                </a:solidFill>
                <a:latin typeface="Calibri" panose="020F0502020204030204" pitchFamily="34" charset="0"/>
                <a:cs typeface="Calibri" panose="020F0502020204030204" pitchFamily="34" charset="0"/>
              </a:rPr>
              <a:t>Forest Sector R&amp;D Funding, by Major Federal Funder &amp; Program Area  </a:t>
            </a:r>
            <a:r>
              <a:rPr lang="en-US" sz="1600" dirty="0">
                <a:solidFill>
                  <a:srgbClr val="DCC852"/>
                </a:solidFill>
                <a:latin typeface="Calibri" panose="020F0502020204030204" pitchFamily="34" charset="0"/>
                <a:cs typeface="Calibri" panose="020F0502020204030204" pitchFamily="34" charset="0"/>
              </a:rPr>
              <a:t>(million constant dollars, 2015 base year)</a:t>
            </a:r>
            <a:r>
              <a:rPr lang="en-US" sz="2000" b="1" dirty="0">
                <a:solidFill>
                  <a:srgbClr val="DCC852"/>
                </a:solidFill>
                <a:latin typeface="Calibri" panose="020F0502020204030204" pitchFamily="34" charset="0"/>
                <a:cs typeface="Calibri" panose="020F0502020204030204" pitchFamily="34" charset="0"/>
              </a:rPr>
              <a:t> </a:t>
            </a:r>
          </a:p>
        </p:txBody>
      </p:sp>
      <p:graphicFrame>
        <p:nvGraphicFramePr>
          <p:cNvPr id="8" name="Chart 7"/>
          <p:cNvGraphicFramePr>
            <a:graphicFrameLocks/>
          </p:cNvGraphicFramePr>
          <p:nvPr>
            <p:extLst>
              <p:ext uri="{D42A27DB-BD31-4B8C-83A1-F6EECF244321}">
                <p14:modId xmlns:p14="http://schemas.microsoft.com/office/powerpoint/2010/main" val="4281921954"/>
              </p:ext>
            </p:extLst>
          </p:nvPr>
        </p:nvGraphicFramePr>
        <p:xfrm>
          <a:off x="2646672" y="1405719"/>
          <a:ext cx="7288897" cy="53007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7022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462" y="0"/>
            <a:ext cx="10566400" cy="1143000"/>
          </a:xfrm>
        </p:spPr>
        <p:txBody>
          <a:bodyPr/>
          <a:lstStyle/>
          <a:p>
            <a:r>
              <a:rPr lang="en-US" dirty="0"/>
              <a:t>Commentary  </a:t>
            </a:r>
            <a:r>
              <a:rPr lang="en-US" sz="2000" b="0" dirty="0"/>
              <a:t>( 1 of 2)</a:t>
            </a:r>
          </a:p>
        </p:txBody>
      </p:sp>
      <p:sp>
        <p:nvSpPr>
          <p:cNvPr id="3" name="Content Placeholder 2"/>
          <p:cNvSpPr>
            <a:spLocks noGrp="1"/>
          </p:cNvSpPr>
          <p:nvPr>
            <p:ph idx="1"/>
          </p:nvPr>
        </p:nvSpPr>
        <p:spPr>
          <a:xfrm>
            <a:off x="1250462" y="1021079"/>
            <a:ext cx="10566400" cy="4901419"/>
          </a:xfrm>
        </p:spPr>
        <p:txBody>
          <a:bodyPr/>
          <a:lstStyle/>
          <a:p>
            <a:r>
              <a:rPr lang="en-US" sz="2400" b="1" dirty="0">
                <a:solidFill>
                  <a:srgbClr val="92D050"/>
                </a:solidFill>
                <a:sym typeface="Wingdings" panose="05000000000000000000" pitchFamily="2" charset="2"/>
              </a:rPr>
              <a:t>Department of Energy</a:t>
            </a:r>
          </a:p>
          <a:p>
            <a:pPr lvl="1"/>
            <a:r>
              <a:rPr lang="en-US" sz="2200" dirty="0"/>
              <a:t>Conducts forest ecology research at several national labs, esp. Oak Ridge   </a:t>
            </a:r>
          </a:p>
          <a:p>
            <a:pPr lvl="1"/>
            <a:r>
              <a:rPr lang="en-US" sz="2200" dirty="0"/>
              <a:t>Early Oak Ridge forest ecology research funded by National Science Foundation grants, included in the bar chart for NSF</a:t>
            </a:r>
          </a:p>
          <a:p>
            <a:pPr lvl="1"/>
            <a:r>
              <a:rPr lang="en-US" sz="2200" dirty="0"/>
              <a:t>Getting recent information about forests from DoE’s impenetrable budget documents has proven impossible.  Since 2010, DoE has budgeted between $110 - $150 million/year in terrestrial ecosystem and carbon science and climate and earth systems modeling.  </a:t>
            </a:r>
          </a:p>
          <a:p>
            <a:r>
              <a:rPr lang="en-US" sz="2400" b="1" dirty="0">
                <a:solidFill>
                  <a:srgbClr val="92D050"/>
                </a:solidFill>
              </a:rPr>
              <a:t>Land grant colleges &amp; universities</a:t>
            </a:r>
            <a:endParaRPr lang="en-US" sz="2400" dirty="0"/>
          </a:p>
          <a:p>
            <a:pPr lvl="1"/>
            <a:r>
              <a:rPr lang="en-US" sz="2200" dirty="0"/>
              <a:t>$125 million/year from state legislatures to support land grant schools</a:t>
            </a:r>
          </a:p>
          <a:p>
            <a:pPr lvl="1"/>
            <a:r>
              <a:rPr lang="en-US" sz="2200" dirty="0"/>
              <a:t>Very rough estimate; no reliable aggregation of state appropriations to forestry schools exists</a:t>
            </a:r>
          </a:p>
          <a:p>
            <a:pPr lvl="1"/>
            <a:r>
              <a:rPr lang="en-US" sz="2200" dirty="0"/>
              <a:t>Anecdotal trend information from a few deans suggest that current funding levels are down 1</a:t>
            </a:r>
            <a:r>
              <a:rPr lang="en-US" sz="2200" dirty="0">
                <a:sym typeface="Wingdings" panose="05000000000000000000" pitchFamily="2" charset="2"/>
              </a:rPr>
              <a:t>5-40% since 2008</a:t>
            </a:r>
          </a:p>
        </p:txBody>
      </p:sp>
    </p:spTree>
    <p:extLst>
      <p:ext uri="{BB962C8B-B14F-4D97-AF65-F5344CB8AC3E}">
        <p14:creationId xmlns:p14="http://schemas.microsoft.com/office/powerpoint/2010/main" val="3295967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462" y="0"/>
            <a:ext cx="10566400" cy="1143000"/>
          </a:xfrm>
        </p:spPr>
        <p:txBody>
          <a:bodyPr/>
          <a:lstStyle/>
          <a:p>
            <a:r>
              <a:rPr lang="en-US" dirty="0"/>
              <a:t>Commentary  </a:t>
            </a:r>
            <a:r>
              <a:rPr lang="en-US" sz="2000" b="0" dirty="0"/>
              <a:t>( 2 of 2)</a:t>
            </a:r>
          </a:p>
        </p:txBody>
      </p:sp>
      <p:sp>
        <p:nvSpPr>
          <p:cNvPr id="3" name="Content Placeholder 2"/>
          <p:cNvSpPr>
            <a:spLocks noGrp="1"/>
          </p:cNvSpPr>
          <p:nvPr>
            <p:ph idx="1"/>
          </p:nvPr>
        </p:nvSpPr>
        <p:spPr>
          <a:xfrm>
            <a:off x="1250461" y="1021079"/>
            <a:ext cx="10418690" cy="4901419"/>
          </a:xfrm>
        </p:spPr>
        <p:txBody>
          <a:bodyPr/>
          <a:lstStyle/>
          <a:p>
            <a:r>
              <a:rPr lang="en-US" sz="2400" b="1" dirty="0">
                <a:solidFill>
                  <a:srgbClr val="92D050"/>
                </a:solidFill>
              </a:rPr>
              <a:t>Forest industry </a:t>
            </a:r>
            <a:endParaRPr lang="en-US" sz="2400" dirty="0"/>
          </a:p>
          <a:p>
            <a:pPr lvl="1"/>
            <a:r>
              <a:rPr lang="en-US" dirty="0"/>
              <a:t>Breakdown of vertically-integrated forest products industry also disassembled much industry-funded support for forest sector research </a:t>
            </a:r>
          </a:p>
          <a:p>
            <a:pPr lvl="2"/>
            <a:r>
              <a:rPr lang="en-US" dirty="0"/>
              <a:t>Some successful enterprises were spun off into new companies</a:t>
            </a:r>
          </a:p>
          <a:p>
            <a:pPr lvl="2"/>
            <a:r>
              <a:rPr lang="en-US" dirty="0"/>
              <a:t>A few university cooperatives still exist; e.g., </a:t>
            </a:r>
          </a:p>
          <a:p>
            <a:pPr lvl="3"/>
            <a:r>
              <a:rPr lang="en-US" dirty="0"/>
              <a:t>North Carolina State University – tree improvement, Center for Advanced Forestry Systems developing genetics &amp; cultural systems for wood production</a:t>
            </a:r>
          </a:p>
          <a:p>
            <a:pPr lvl="2"/>
            <a:r>
              <a:rPr lang="en-US" dirty="0"/>
              <a:t>A few university “centers of excellence” have been created; e.g.,</a:t>
            </a:r>
          </a:p>
          <a:p>
            <a:pPr lvl="3"/>
            <a:r>
              <a:rPr lang="en-US" dirty="0"/>
              <a:t>Oregon State University’s Center for Wood-Based Composites</a:t>
            </a:r>
          </a:p>
          <a:p>
            <a:pPr lvl="3"/>
            <a:r>
              <a:rPr lang="en-US" dirty="0"/>
              <a:t>Clemson University’s Wood Utilization + Design Institute</a:t>
            </a:r>
          </a:p>
          <a:p>
            <a:pPr lvl="1"/>
            <a:r>
              <a:rPr lang="en-US" dirty="0"/>
              <a:t>No good national funding summaries are available for university-industry partnerships.  Rough estimate: perhaps less than $20 million/</a:t>
            </a:r>
            <a:r>
              <a:rPr lang="en-US" dirty="0" err="1"/>
              <a:t>yr</a:t>
            </a:r>
            <a:r>
              <a:rPr lang="en-US" dirty="0"/>
              <a:t> from firms </a:t>
            </a:r>
          </a:p>
          <a:p>
            <a:pPr lvl="1"/>
            <a:r>
              <a:rPr lang="en-US" dirty="0"/>
              <a:t>National Council for Air &amp; Stream Improvement (NCASI) funds research too</a:t>
            </a:r>
          </a:p>
        </p:txBody>
      </p:sp>
    </p:spTree>
    <p:extLst>
      <p:ext uri="{BB962C8B-B14F-4D97-AF65-F5344CB8AC3E}">
        <p14:creationId xmlns:p14="http://schemas.microsoft.com/office/powerpoint/2010/main" val="1582969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829" y="0"/>
            <a:ext cx="10566400" cy="1143000"/>
          </a:xfrm>
        </p:spPr>
        <p:txBody>
          <a:bodyPr/>
          <a:lstStyle/>
          <a:p>
            <a:r>
              <a:rPr lang="en-US" sz="3600" dirty="0"/>
              <a:t>National Science Foundation</a:t>
            </a:r>
          </a:p>
        </p:txBody>
      </p:sp>
      <p:sp>
        <p:nvSpPr>
          <p:cNvPr id="4" name="Content Placeholder 3"/>
          <p:cNvSpPr>
            <a:spLocks noGrp="1"/>
          </p:cNvSpPr>
          <p:nvPr>
            <p:ph sz="half" idx="2"/>
          </p:nvPr>
        </p:nvSpPr>
        <p:spPr>
          <a:xfrm>
            <a:off x="1589739" y="968284"/>
            <a:ext cx="10045208" cy="980890"/>
          </a:xfrm>
        </p:spPr>
        <p:txBody>
          <a:bodyPr/>
          <a:lstStyle/>
          <a:p>
            <a:pPr marL="0" indent="0">
              <a:buNone/>
            </a:pPr>
            <a:r>
              <a:rPr lang="en-US" sz="2200" b="1" dirty="0">
                <a:solidFill>
                  <a:srgbClr val="DCC852"/>
                </a:solidFill>
              </a:rPr>
              <a:t>NSF funding for Forest &amp; Wood Science, by Presidential Administration</a:t>
            </a:r>
            <a:r>
              <a:rPr lang="en-US" b="1" dirty="0">
                <a:solidFill>
                  <a:srgbClr val="DCC852"/>
                </a:solidFill>
              </a:rPr>
              <a:t> </a:t>
            </a:r>
            <a:r>
              <a:rPr lang="en-US" sz="1600" b="1" dirty="0"/>
              <a:t>(n=3,243 awards)</a:t>
            </a:r>
            <a:endParaRPr lang="en-US" sz="1600" dirty="0"/>
          </a:p>
          <a:p>
            <a:pPr marL="0" indent="0">
              <a:buNone/>
            </a:pPr>
            <a:endParaRPr lang="en-US" dirty="0"/>
          </a:p>
        </p:txBody>
      </p:sp>
      <p:graphicFrame>
        <p:nvGraphicFramePr>
          <p:cNvPr id="6" name="Chart 5"/>
          <p:cNvGraphicFramePr/>
          <p:nvPr>
            <p:extLst>
              <p:ext uri="{D42A27DB-BD31-4B8C-83A1-F6EECF244321}">
                <p14:modId xmlns:p14="http://schemas.microsoft.com/office/powerpoint/2010/main" val="2979879007"/>
              </p:ext>
            </p:extLst>
          </p:nvPr>
        </p:nvGraphicFramePr>
        <p:xfrm>
          <a:off x="1774458" y="1553671"/>
          <a:ext cx="9675771" cy="51627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4553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799" y="73270"/>
            <a:ext cx="10566400" cy="1143000"/>
          </a:xfrm>
        </p:spPr>
        <p:txBody>
          <a:bodyPr/>
          <a:lstStyle/>
          <a:p>
            <a:r>
              <a:rPr lang="en-US" sz="3600" dirty="0"/>
              <a:t>National Institutes for Food &amp; Agriculture</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785934652"/>
              </p:ext>
            </p:extLst>
          </p:nvPr>
        </p:nvGraphicFramePr>
        <p:xfrm>
          <a:off x="1348934" y="2077774"/>
          <a:ext cx="5570611" cy="440318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348934" y="1062111"/>
            <a:ext cx="5741183" cy="954107"/>
          </a:xfrm>
          <a:prstGeom prst="rect">
            <a:avLst/>
          </a:prstGeom>
          <a:noFill/>
        </p:spPr>
        <p:txBody>
          <a:bodyPr wrap="square" rtlCol="0">
            <a:spAutoFit/>
          </a:bodyPr>
          <a:lstStyle/>
          <a:p>
            <a:r>
              <a:rPr lang="en-US" sz="2000" b="1" dirty="0">
                <a:solidFill>
                  <a:srgbClr val="DCC852"/>
                </a:solidFill>
                <a:latin typeface="Calibri" panose="020F0502020204030204" pitchFamily="34" charset="0"/>
                <a:cs typeface="Calibri" panose="020F0502020204030204" pitchFamily="34" charset="0"/>
              </a:rPr>
              <a:t>NIFA Grant Funding for Natural Resources Programs, by Subject of Investigation, FY 2001–2014</a:t>
            </a:r>
          </a:p>
          <a:p>
            <a:r>
              <a:rPr lang="en-US" sz="1600" dirty="0">
                <a:solidFill>
                  <a:srgbClr val="DCC852"/>
                </a:solidFill>
                <a:latin typeface="Calibri" panose="020F0502020204030204" pitchFamily="34" charset="0"/>
                <a:cs typeface="Calibri" panose="020F0502020204030204" pitchFamily="34" charset="0"/>
              </a:rPr>
              <a:t>(million constant dollars, base year 2015)</a:t>
            </a:r>
          </a:p>
        </p:txBody>
      </p:sp>
      <p:graphicFrame>
        <p:nvGraphicFramePr>
          <p:cNvPr id="6" name="Chart 5"/>
          <p:cNvGraphicFramePr>
            <a:graphicFrameLocks/>
          </p:cNvGraphicFramePr>
          <p:nvPr>
            <p:extLst>
              <p:ext uri="{D42A27DB-BD31-4B8C-83A1-F6EECF244321}">
                <p14:modId xmlns:p14="http://schemas.microsoft.com/office/powerpoint/2010/main" val="3944046683"/>
              </p:ext>
            </p:extLst>
          </p:nvPr>
        </p:nvGraphicFramePr>
        <p:xfrm>
          <a:off x="7212676" y="2077775"/>
          <a:ext cx="4572000" cy="439723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7278964" y="1106269"/>
            <a:ext cx="4505712" cy="646331"/>
          </a:xfrm>
          <a:prstGeom prst="rect">
            <a:avLst/>
          </a:prstGeom>
          <a:noFill/>
        </p:spPr>
        <p:txBody>
          <a:bodyPr wrap="square" rtlCol="0">
            <a:spAutoFit/>
          </a:bodyPr>
          <a:lstStyle/>
          <a:p>
            <a:r>
              <a:rPr lang="en-US" sz="2000" b="1" dirty="0">
                <a:solidFill>
                  <a:srgbClr val="DCC852"/>
                </a:solidFill>
                <a:latin typeface="Calibri" panose="020F0502020204030204" pitchFamily="34" charset="0"/>
                <a:cs typeface="Calibri" panose="020F0502020204030204" pitchFamily="34" charset="0"/>
              </a:rPr>
              <a:t>Average Annual NIFA Grant Funding</a:t>
            </a:r>
          </a:p>
          <a:p>
            <a:r>
              <a:rPr lang="en-US" sz="1600" dirty="0">
                <a:solidFill>
                  <a:srgbClr val="DCC852"/>
                </a:solidFill>
                <a:latin typeface="Calibri" panose="020F0502020204030204" pitchFamily="34" charset="0"/>
                <a:cs typeface="Calibri" panose="020F0502020204030204" pitchFamily="34" charset="0"/>
              </a:rPr>
              <a:t>(million constant dollars, base year 2015)</a:t>
            </a:r>
          </a:p>
        </p:txBody>
      </p:sp>
    </p:spTree>
    <p:extLst>
      <p:ext uri="{BB962C8B-B14F-4D97-AF65-F5344CB8AC3E}">
        <p14:creationId xmlns:p14="http://schemas.microsoft.com/office/powerpoint/2010/main" val="3851936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Bottom Line Up Front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Over the past 20 years, shifts in funding have eroded forest sector research capacity, especially in applied research &amp; development</a:t>
            </a:r>
          </a:p>
          <a:p>
            <a:pPr marL="0" indent="0">
              <a:buNone/>
            </a:pPr>
            <a:endParaRPr lang="en-US" dirty="0"/>
          </a:p>
          <a:p>
            <a:pPr>
              <a:buFont typeface="Arial" panose="020B0604020202020204" pitchFamily="34" charset="0"/>
              <a:buChar char="•"/>
            </a:pPr>
            <a:r>
              <a:rPr lang="en-US" dirty="0"/>
              <a:t>While basic research has grown, few discoveries have made their way through development &amp; innovation to create new opportunities</a:t>
            </a:r>
          </a:p>
          <a:p>
            <a:pPr marL="0" indent="0">
              <a:buNone/>
            </a:pPr>
            <a:endParaRPr lang="en-US" dirty="0"/>
          </a:p>
          <a:p>
            <a:pPr>
              <a:buFont typeface="Arial" panose="020B0604020202020204" pitchFamily="34" charset="0"/>
              <a:buChar char="•"/>
            </a:pPr>
            <a:r>
              <a:rPr lang="en-US" dirty="0"/>
              <a:t>The disintegration of industry support for research &amp; development has been an unanticipated outcome of tax policy changes since the late 1990s</a:t>
            </a:r>
          </a:p>
        </p:txBody>
      </p:sp>
    </p:spTree>
    <p:extLst>
      <p:ext uri="{BB962C8B-B14F-4D97-AF65-F5344CB8AC3E}">
        <p14:creationId xmlns:p14="http://schemas.microsoft.com/office/powerpoint/2010/main" val="2054331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65649"/>
            <a:ext cx="10566400" cy="1143000"/>
          </a:xfrm>
        </p:spPr>
        <p:txBody>
          <a:bodyPr/>
          <a:lstStyle/>
          <a:p>
            <a:r>
              <a:rPr lang="en-US" sz="3600" dirty="0"/>
              <a:t>Grant Program Funding Trends:  NIFA</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703758855"/>
              </p:ext>
            </p:extLst>
          </p:nvPr>
        </p:nvGraphicFramePr>
        <p:xfrm>
          <a:off x="2694648" y="1890288"/>
          <a:ext cx="7363752" cy="460761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244907" y="1120847"/>
            <a:ext cx="6489812" cy="769441"/>
          </a:xfrm>
          <a:prstGeom prst="rect">
            <a:avLst/>
          </a:prstGeom>
          <a:noFill/>
        </p:spPr>
        <p:txBody>
          <a:bodyPr wrap="square" rtlCol="0">
            <a:spAutoFit/>
          </a:bodyPr>
          <a:lstStyle/>
          <a:p>
            <a:r>
              <a:rPr lang="en-US" sz="2400" b="1" dirty="0">
                <a:solidFill>
                  <a:srgbClr val="E9C583"/>
                </a:solidFill>
                <a:latin typeface="Calibri" panose="020F0502020204030204" pitchFamily="34" charset="0"/>
                <a:cs typeface="Calibri" panose="020F0502020204030204" pitchFamily="34" charset="0"/>
              </a:rPr>
              <a:t>NIFA Funding by Grant Program, FY2001-2014</a:t>
            </a:r>
          </a:p>
          <a:p>
            <a:r>
              <a:rPr lang="en-US" sz="2000" dirty="0">
                <a:solidFill>
                  <a:srgbClr val="E9C583"/>
                </a:solidFill>
                <a:latin typeface="Calibri" panose="020F0502020204030204" pitchFamily="34" charset="0"/>
                <a:cs typeface="Calibri" panose="020F0502020204030204" pitchFamily="34" charset="0"/>
              </a:rPr>
              <a:t>(million constant 2015 dollars)</a:t>
            </a:r>
          </a:p>
        </p:txBody>
      </p:sp>
    </p:spTree>
    <p:extLst>
      <p:ext uri="{BB962C8B-B14F-4D97-AF65-F5344CB8AC3E}">
        <p14:creationId xmlns:p14="http://schemas.microsoft.com/office/powerpoint/2010/main" val="1361767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299" y="0"/>
            <a:ext cx="10566400" cy="1143000"/>
          </a:xfrm>
        </p:spPr>
        <p:txBody>
          <a:bodyPr/>
          <a:lstStyle/>
          <a:p>
            <a:r>
              <a:rPr lang="en-US" dirty="0"/>
              <a:t>USDA Forest Service</a:t>
            </a:r>
          </a:p>
        </p:txBody>
      </p:sp>
      <p:graphicFrame>
        <p:nvGraphicFramePr>
          <p:cNvPr id="4" name="Chart 3"/>
          <p:cNvGraphicFramePr/>
          <p:nvPr>
            <p:extLst>
              <p:ext uri="{D42A27DB-BD31-4B8C-83A1-F6EECF244321}">
                <p14:modId xmlns:p14="http://schemas.microsoft.com/office/powerpoint/2010/main" val="1071121297"/>
              </p:ext>
            </p:extLst>
          </p:nvPr>
        </p:nvGraphicFramePr>
        <p:xfrm>
          <a:off x="1950181" y="1496451"/>
          <a:ext cx="9669805" cy="521184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248319" y="819834"/>
            <a:ext cx="6684021" cy="646331"/>
          </a:xfrm>
          <a:prstGeom prst="rect">
            <a:avLst/>
          </a:prstGeom>
          <a:noFill/>
        </p:spPr>
        <p:txBody>
          <a:bodyPr wrap="square" rtlCol="0">
            <a:spAutoFit/>
          </a:bodyPr>
          <a:lstStyle/>
          <a:p>
            <a:r>
              <a:rPr lang="en-US" sz="2000" b="1" dirty="0">
                <a:solidFill>
                  <a:srgbClr val="E9C583"/>
                </a:solidFill>
                <a:latin typeface="Calibri" panose="020F0502020204030204" pitchFamily="34" charset="0"/>
                <a:cs typeface="Calibri" panose="020F0502020204030204" pitchFamily="34" charset="0"/>
              </a:rPr>
              <a:t>Forest Service R&amp;D Funding, by Program Area</a:t>
            </a:r>
          </a:p>
          <a:p>
            <a:r>
              <a:rPr lang="en-US" sz="1600" dirty="0">
                <a:solidFill>
                  <a:srgbClr val="E9C583"/>
                </a:solidFill>
                <a:latin typeface="Calibri" panose="020F0502020204030204" pitchFamily="34" charset="0"/>
                <a:cs typeface="Calibri" panose="020F0502020204030204" pitchFamily="34" charset="0"/>
              </a:rPr>
              <a:t>(million constant dollars, 2015 base year)</a:t>
            </a:r>
          </a:p>
        </p:txBody>
      </p:sp>
      <p:sp>
        <p:nvSpPr>
          <p:cNvPr id="7" name="TextBox 6"/>
          <p:cNvSpPr txBox="1"/>
          <p:nvPr/>
        </p:nvSpPr>
        <p:spPr>
          <a:xfrm>
            <a:off x="3066882" y="3827533"/>
            <a:ext cx="5340743" cy="369332"/>
          </a:xfrm>
          <a:prstGeom prst="rect">
            <a:avLst/>
          </a:prstGeom>
          <a:noFill/>
        </p:spPr>
        <p:txBody>
          <a:bodyPr wrap="square" rtlCol="0">
            <a:spAutoFit/>
          </a:bodyPr>
          <a:lstStyle/>
          <a:p>
            <a:r>
              <a:rPr lang="en-US" dirty="0" err="1">
                <a:latin typeface="Calibri" panose="020F0502020204030204" pitchFamily="34" charset="0"/>
                <a:cs typeface="Calibri" panose="020F0502020204030204" pitchFamily="34" charset="0"/>
              </a:rPr>
              <a:t>Invasives</a:t>
            </a:r>
            <a:r>
              <a:rPr lang="en-US" dirty="0">
                <a:latin typeface="Calibri" panose="020F0502020204030204" pitchFamily="34" charset="0"/>
                <a:cs typeface="Calibri" panose="020F0502020204030204" pitchFamily="34" charset="0"/>
              </a:rPr>
              <a:t> and Water, Air, &amp; Soils are almost identical</a:t>
            </a:r>
          </a:p>
        </p:txBody>
      </p:sp>
      <p:sp>
        <p:nvSpPr>
          <p:cNvPr id="8" name="Arrow: Bent 7"/>
          <p:cNvSpPr/>
          <p:nvPr/>
        </p:nvSpPr>
        <p:spPr>
          <a:xfrm rot="5400000">
            <a:off x="8060498" y="3993313"/>
            <a:ext cx="237778" cy="229899"/>
          </a:xfrm>
          <a:prstGeom prst="bentArrow">
            <a:avLst/>
          </a:prstGeom>
          <a:solidFill>
            <a:schemeClr val="tx2">
              <a:lumMod val="65000"/>
              <a:lumOff val="3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48583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5382" y="0"/>
            <a:ext cx="10566400" cy="1143000"/>
          </a:xfrm>
        </p:spPr>
        <p:txBody>
          <a:bodyPr/>
          <a:lstStyle/>
          <a:p>
            <a:r>
              <a:rPr lang="en-US" dirty="0"/>
              <a:t>Summary: </a:t>
            </a:r>
          </a:p>
        </p:txBody>
      </p:sp>
      <p:sp>
        <p:nvSpPr>
          <p:cNvPr id="3" name="Content Placeholder 2"/>
          <p:cNvSpPr>
            <a:spLocks noGrp="1"/>
          </p:cNvSpPr>
          <p:nvPr>
            <p:ph idx="1"/>
          </p:nvPr>
        </p:nvSpPr>
        <p:spPr>
          <a:xfrm>
            <a:off x="1265382" y="1242753"/>
            <a:ext cx="10566400" cy="5202382"/>
          </a:xfrm>
        </p:spPr>
        <p:txBody>
          <a:bodyPr>
            <a:normAutofit/>
          </a:bodyPr>
          <a:lstStyle/>
          <a:p>
            <a:pPr>
              <a:buFont typeface="Arial" panose="020B0604020202020204" pitchFamily="34" charset="0"/>
              <a:buChar char="•"/>
            </a:pPr>
            <a:r>
              <a:rPr lang="en-US" b="1" dirty="0">
                <a:solidFill>
                  <a:srgbClr val="DCC852"/>
                </a:solidFill>
              </a:rPr>
              <a:t>Basic research </a:t>
            </a:r>
            <a:r>
              <a:rPr lang="en-US" dirty="0"/>
              <a:t>enjoys strong support</a:t>
            </a:r>
          </a:p>
          <a:p>
            <a:pPr lvl="1"/>
            <a:r>
              <a:rPr lang="en-US" dirty="0"/>
              <a:t>Program at National Science Foundation always emphasized basic research</a:t>
            </a:r>
          </a:p>
          <a:p>
            <a:pPr lvl="1"/>
            <a:r>
              <a:rPr lang="en-US" dirty="0"/>
              <a:t>Since 2010, National Institutes for Food &amp; Agriculture grew basic research</a:t>
            </a:r>
          </a:p>
          <a:p>
            <a:pPr>
              <a:buFont typeface="Arial" panose="020B0604020202020204" pitchFamily="34" charset="0"/>
              <a:buChar char="•"/>
            </a:pPr>
            <a:r>
              <a:rPr lang="en-US" b="1" dirty="0">
                <a:solidFill>
                  <a:srgbClr val="DCC852"/>
                </a:solidFill>
              </a:rPr>
              <a:t>Applied research </a:t>
            </a:r>
            <a:r>
              <a:rPr lang="en-US" dirty="0"/>
              <a:t>has withered</a:t>
            </a:r>
          </a:p>
          <a:p>
            <a:pPr lvl="1"/>
            <a:r>
              <a:rPr lang="en-US" dirty="0"/>
              <a:t>Forest Service R&amp;D is the nation’s strength for this link in the R&amp;D chain</a:t>
            </a:r>
          </a:p>
          <a:p>
            <a:pPr lvl="1"/>
            <a:r>
              <a:rPr lang="en-US" dirty="0"/>
              <a:t>As Forest Service R&amp;D appropriations have declined; staffing is melting away</a:t>
            </a:r>
          </a:p>
          <a:p>
            <a:pPr>
              <a:buFont typeface="Arial" panose="020B0604020202020204" pitchFamily="34" charset="0"/>
              <a:buChar char="•"/>
            </a:pPr>
            <a:r>
              <a:rPr lang="en-US" b="1" dirty="0">
                <a:solidFill>
                  <a:srgbClr val="DCC852"/>
                </a:solidFill>
              </a:rPr>
              <a:t>Development &amp; innovation</a:t>
            </a:r>
            <a:r>
              <a:rPr lang="en-US" dirty="0"/>
              <a:t> is a shadow of its former self</a:t>
            </a:r>
          </a:p>
          <a:p>
            <a:pPr lvl="1"/>
            <a:r>
              <a:rPr lang="en-US" dirty="0"/>
              <a:t>Breakdown of vertically-integrated forest products industry broke this link</a:t>
            </a:r>
          </a:p>
          <a:p>
            <a:pPr lvl="1"/>
            <a:r>
              <a:rPr lang="en-US" dirty="0"/>
              <a:t>Innovation is limited to a few narrow niches, such as biomass to biofuels, specialty chemicals, &amp; mass timber scaling-up from pilot-scale to production-scale</a:t>
            </a:r>
          </a:p>
        </p:txBody>
      </p:sp>
    </p:spTree>
    <p:extLst>
      <p:ext uri="{BB962C8B-B14F-4D97-AF65-F5344CB8AC3E}">
        <p14:creationId xmlns:p14="http://schemas.microsoft.com/office/powerpoint/2010/main" val="2112342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14497"/>
            <a:ext cx="11582400" cy="990600"/>
          </a:xfrm>
        </p:spPr>
        <p:txBody>
          <a:bodyPr>
            <a:normAutofit/>
          </a:bodyPr>
          <a:lstStyle/>
          <a:p>
            <a:endParaRPr lang="en-US" dirty="0"/>
          </a:p>
        </p:txBody>
      </p:sp>
      <p:sp>
        <p:nvSpPr>
          <p:cNvPr id="3" name="Subtitle 2"/>
          <p:cNvSpPr>
            <a:spLocks noGrp="1"/>
          </p:cNvSpPr>
          <p:nvPr>
            <p:ph type="subTitle" idx="1"/>
          </p:nvPr>
        </p:nvSpPr>
        <p:spPr>
          <a:xfrm>
            <a:off x="6683432" y="4506883"/>
            <a:ext cx="5381105" cy="533400"/>
          </a:xfrm>
        </p:spPr>
        <p:txBody>
          <a:bodyPr/>
          <a:lstStyle/>
          <a:p>
            <a:endParaRPr lang="en-US" sz="1800" dirty="0"/>
          </a:p>
        </p:txBody>
      </p:sp>
    </p:spTree>
    <p:extLst>
      <p:ext uri="{BB962C8B-B14F-4D97-AF65-F5344CB8AC3E}">
        <p14:creationId xmlns:p14="http://schemas.microsoft.com/office/powerpoint/2010/main" val="1193560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121920"/>
            <a:ext cx="10566400" cy="1143000"/>
          </a:xfrm>
        </p:spPr>
        <p:txBody>
          <a:bodyPr/>
          <a:lstStyle/>
          <a:p>
            <a:r>
              <a:rPr lang="en-US" dirty="0"/>
              <a:t>What’s the Future?</a:t>
            </a:r>
          </a:p>
        </p:txBody>
      </p:sp>
      <p:sp>
        <p:nvSpPr>
          <p:cNvPr id="3" name="Content Placeholder 2"/>
          <p:cNvSpPr>
            <a:spLocks noGrp="1"/>
          </p:cNvSpPr>
          <p:nvPr>
            <p:ph idx="1"/>
          </p:nvPr>
        </p:nvSpPr>
        <p:spPr>
          <a:xfrm>
            <a:off x="1320800" y="1188493"/>
            <a:ext cx="10566400" cy="4969546"/>
          </a:xfrm>
        </p:spPr>
        <p:txBody>
          <a:bodyPr/>
          <a:lstStyle/>
          <a:p>
            <a:pPr>
              <a:buFont typeface="Arial" panose="020B0604020202020204" pitchFamily="34" charset="0"/>
              <a:buChar char="•"/>
            </a:pPr>
            <a:r>
              <a:rPr lang="en-US" sz="2400" dirty="0"/>
              <a:t>Not rosy, unless things change!  U.S. funding for forest sector R&amp;D is inadequate compared to the challenges</a:t>
            </a:r>
          </a:p>
          <a:p>
            <a:pPr>
              <a:buFont typeface="Arial" panose="020B0604020202020204" pitchFamily="34" charset="0"/>
              <a:buChar char="•"/>
            </a:pPr>
            <a:endParaRPr lang="en-US" sz="2400" dirty="0"/>
          </a:p>
          <a:p>
            <a:pPr>
              <a:buFont typeface="Arial" panose="020B0604020202020204" pitchFamily="34" charset="0"/>
              <a:buChar char="•"/>
            </a:pPr>
            <a:r>
              <a:rPr lang="en-US" sz="2400" dirty="0"/>
              <a:t>U.S.’s global competitors have accelerated R&amp;D for their forest sectors, making significant new investments; the U.S. hasn’t</a:t>
            </a:r>
          </a:p>
          <a:p>
            <a:pPr>
              <a:buFont typeface="Arial" panose="020B0604020202020204" pitchFamily="34" charset="0"/>
              <a:buChar char="•"/>
            </a:pPr>
            <a:endParaRPr lang="en-US" sz="2400" dirty="0"/>
          </a:p>
          <a:p>
            <a:pPr>
              <a:buFont typeface="Arial" panose="020B0604020202020204" pitchFamily="34" charset="0"/>
              <a:buChar char="•"/>
            </a:pPr>
            <a:r>
              <a:rPr lang="en-US" sz="2400" dirty="0"/>
              <a:t>What’s needed?  </a:t>
            </a:r>
          </a:p>
          <a:p>
            <a:pPr lvl="1">
              <a:buFont typeface="Arial" panose="020B0604020202020204" pitchFamily="34" charset="0"/>
              <a:buChar char="•"/>
            </a:pPr>
            <a:r>
              <a:rPr lang="en-US" sz="2200" dirty="0"/>
              <a:t>Additional funding for applied research, development, and innovation commensurate with the recent increases in funding for basic research.  </a:t>
            </a:r>
          </a:p>
          <a:p>
            <a:pPr lvl="1">
              <a:buFont typeface="Arial" panose="020B0604020202020204" pitchFamily="34" charset="0"/>
              <a:buChar char="•"/>
            </a:pPr>
            <a:r>
              <a:rPr lang="en-US" sz="2200" dirty="0"/>
              <a:t>New federal-private partnerships to create a more vibrant national R&amp;D enterprise</a:t>
            </a:r>
          </a:p>
          <a:p>
            <a:pPr marL="457200" lvl="1" indent="0">
              <a:buNone/>
            </a:pPr>
            <a:endParaRPr lang="en-US" sz="2200" dirty="0"/>
          </a:p>
        </p:txBody>
      </p:sp>
    </p:spTree>
    <p:extLst>
      <p:ext uri="{BB962C8B-B14F-4D97-AF65-F5344CB8AC3E}">
        <p14:creationId xmlns:p14="http://schemas.microsoft.com/office/powerpoint/2010/main" val="869734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Today</a:t>
            </a:r>
          </a:p>
        </p:txBody>
      </p:sp>
      <p:sp>
        <p:nvSpPr>
          <p:cNvPr id="3" name="Content Placeholder 2"/>
          <p:cNvSpPr>
            <a:spLocks noGrp="1"/>
          </p:cNvSpPr>
          <p:nvPr>
            <p:ph idx="1"/>
          </p:nvPr>
        </p:nvSpPr>
        <p:spPr/>
        <p:txBody>
          <a:bodyPr/>
          <a:lstStyle/>
          <a:p>
            <a:r>
              <a:rPr lang="en-US" b="1" dirty="0">
                <a:solidFill>
                  <a:srgbClr val="92D050"/>
                </a:solidFill>
              </a:rPr>
              <a:t>Part 1</a:t>
            </a:r>
            <a:r>
              <a:rPr lang="en-US" dirty="0"/>
              <a:t>:  High-level review of current situation in U.S. forest sector </a:t>
            </a:r>
            <a:r>
              <a:rPr lang="en-US" i="1" dirty="0"/>
              <a:t>vis a vis </a:t>
            </a:r>
            <a:r>
              <a:rPr lang="en-US" dirty="0"/>
              <a:t>other U.S. sectors &amp; other global competitors</a:t>
            </a:r>
          </a:p>
          <a:p>
            <a:endParaRPr lang="en-US" dirty="0"/>
          </a:p>
          <a:p>
            <a:r>
              <a:rPr lang="en-US" b="1" dirty="0">
                <a:solidFill>
                  <a:srgbClr val="92D050"/>
                </a:solidFill>
              </a:rPr>
              <a:t>Part 2</a:t>
            </a:r>
            <a:r>
              <a:rPr lang="en-US" dirty="0"/>
              <a:t>:  Detailed dig into U.S. forest sector research funding data &amp; trends</a:t>
            </a:r>
          </a:p>
        </p:txBody>
      </p:sp>
    </p:spTree>
    <p:extLst>
      <p:ext uri="{BB962C8B-B14F-4D97-AF65-F5344CB8AC3E}">
        <p14:creationId xmlns:p14="http://schemas.microsoft.com/office/powerpoint/2010/main" val="1525969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058" y="60960"/>
            <a:ext cx="10566400" cy="1143000"/>
          </a:xfrm>
        </p:spPr>
        <p:txBody>
          <a:bodyPr/>
          <a:lstStyle/>
          <a:p>
            <a:r>
              <a:rPr lang="en-US" dirty="0"/>
              <a:t>Forest Sector Challenges	</a:t>
            </a:r>
            <a:r>
              <a:rPr lang="en-US" sz="2000" dirty="0"/>
              <a:t>(1 of 2) </a:t>
            </a:r>
          </a:p>
        </p:txBody>
      </p:sp>
      <p:sp>
        <p:nvSpPr>
          <p:cNvPr id="3" name="Content Placeholder 2"/>
          <p:cNvSpPr>
            <a:spLocks noGrp="1"/>
          </p:cNvSpPr>
          <p:nvPr>
            <p:ph idx="1"/>
          </p:nvPr>
        </p:nvSpPr>
        <p:spPr>
          <a:xfrm>
            <a:off x="1259058" y="1308294"/>
            <a:ext cx="10729742" cy="5092505"/>
          </a:xfrm>
        </p:spPr>
        <p:txBody>
          <a:bodyPr/>
          <a:lstStyle/>
          <a:p>
            <a:pPr>
              <a:buFont typeface="Arial" panose="020B0604020202020204" pitchFamily="34" charset="0"/>
              <a:buChar char="•"/>
            </a:pPr>
            <a:r>
              <a:rPr lang="en-US" sz="2600" dirty="0"/>
              <a:t>Collapse of housing market &amp; slow recovery</a:t>
            </a:r>
          </a:p>
          <a:p>
            <a:pPr lvl="1"/>
            <a:r>
              <a:rPr lang="en-US" sz="2000" dirty="0"/>
              <a:t>More than a thousand mills &amp; factories closed</a:t>
            </a:r>
          </a:p>
          <a:p>
            <a:pPr lvl="1"/>
            <a:r>
              <a:rPr lang="en-US" sz="2000" dirty="0"/>
              <a:t>Housing starts in 2016 were barely half the January 2006 level</a:t>
            </a:r>
          </a:p>
          <a:p>
            <a:pPr>
              <a:buFont typeface="Arial" panose="020B0604020202020204" pitchFamily="34" charset="0"/>
              <a:buChar char="•"/>
            </a:pPr>
            <a:r>
              <a:rPr lang="en-US" sz="2600" dirty="0"/>
              <a:t>Downward trend in manufacturing</a:t>
            </a:r>
          </a:p>
          <a:p>
            <a:pPr lvl="1"/>
            <a:r>
              <a:rPr lang="en-US" sz="2000" dirty="0"/>
              <a:t>Paper &amp; paperboard production has fallen 12 percent since 1996</a:t>
            </a:r>
          </a:p>
          <a:p>
            <a:pPr lvl="1"/>
            <a:r>
              <a:rPr lang="en-US" sz="2000" dirty="0"/>
              <a:t>More than half of mills have been permanently closed in last 25 years</a:t>
            </a:r>
          </a:p>
          <a:p>
            <a:pPr>
              <a:buFont typeface="Arial" panose="020B0604020202020204" pitchFamily="34" charset="0"/>
              <a:buChar char="•"/>
            </a:pPr>
            <a:r>
              <a:rPr lang="en-US" sz="2600" dirty="0"/>
              <a:t>Mixed long-term forecasts for traditional wood  products</a:t>
            </a:r>
          </a:p>
          <a:p>
            <a:pPr lvl="1"/>
            <a:r>
              <a:rPr lang="en-US" sz="2000" dirty="0"/>
              <a:t>Global markets for packaging &amp; tissue expected to rise; many other products markets aren’t </a:t>
            </a:r>
          </a:p>
          <a:p>
            <a:pPr lvl="1"/>
            <a:r>
              <a:rPr lang="en-US" sz="2000" dirty="0"/>
              <a:t>Stumpage markets are weak; little income certainty for private forest landowners</a:t>
            </a:r>
          </a:p>
          <a:p>
            <a:pPr>
              <a:buFont typeface="Arial" panose="020B0604020202020204" pitchFamily="34" charset="0"/>
              <a:buChar char="•"/>
            </a:pPr>
            <a:r>
              <a:rPr lang="en-US" sz="2600" dirty="0"/>
              <a:t>During recession</a:t>
            </a:r>
          </a:p>
          <a:p>
            <a:pPr lvl="1"/>
            <a:r>
              <a:rPr lang="en-US" sz="2000" dirty="0"/>
              <a:t>Exit of foresters &amp; service providers, skilled workers, experienced managers</a:t>
            </a:r>
          </a:p>
          <a:p>
            <a:pPr lvl="1"/>
            <a:r>
              <a:rPr lang="en-US" sz="2000" dirty="0"/>
              <a:t>Mills lacked money for capital reinvestment to help them compete with imported products</a:t>
            </a:r>
          </a:p>
          <a:p>
            <a:endParaRPr lang="en-US" dirty="0"/>
          </a:p>
          <a:p>
            <a:pPr lvl="2"/>
            <a:endParaRPr lang="en-US" dirty="0"/>
          </a:p>
          <a:p>
            <a:pPr lvl="2"/>
            <a:endParaRPr lang="en-US" dirty="0"/>
          </a:p>
          <a:p>
            <a:pPr marL="0" indent="0">
              <a:buNone/>
            </a:pPr>
            <a:endParaRPr lang="en-US" dirty="0"/>
          </a:p>
        </p:txBody>
      </p:sp>
    </p:spTree>
    <p:extLst>
      <p:ext uri="{BB962C8B-B14F-4D97-AF65-F5344CB8AC3E}">
        <p14:creationId xmlns:p14="http://schemas.microsoft.com/office/powerpoint/2010/main" val="2639188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2664" y="0"/>
            <a:ext cx="10566400" cy="1143000"/>
          </a:xfrm>
        </p:spPr>
        <p:txBody>
          <a:bodyPr/>
          <a:lstStyle/>
          <a:p>
            <a:r>
              <a:rPr lang="en-US" dirty="0"/>
              <a:t>Forest Sector Challenges	</a:t>
            </a:r>
            <a:r>
              <a:rPr lang="en-US" sz="2000" dirty="0"/>
              <a:t>(2 of 2)</a:t>
            </a:r>
          </a:p>
        </p:txBody>
      </p:sp>
      <p:sp>
        <p:nvSpPr>
          <p:cNvPr id="3" name="Content Placeholder 2"/>
          <p:cNvSpPr>
            <a:spLocks noGrp="1"/>
          </p:cNvSpPr>
          <p:nvPr>
            <p:ph idx="1"/>
          </p:nvPr>
        </p:nvSpPr>
        <p:spPr>
          <a:xfrm>
            <a:off x="1292664" y="1066800"/>
            <a:ext cx="5677411" cy="5334000"/>
          </a:xfrm>
        </p:spPr>
        <p:txBody>
          <a:bodyPr/>
          <a:lstStyle/>
          <a:p>
            <a:pPr>
              <a:buFont typeface="Arial" panose="020B0604020202020204" pitchFamily="34" charset="0"/>
              <a:buChar char="•"/>
            </a:pPr>
            <a:r>
              <a:rPr lang="en-US" sz="2400" dirty="0"/>
              <a:t>Threats from forest pests &amp; wildfires</a:t>
            </a:r>
          </a:p>
          <a:p>
            <a:pPr>
              <a:buFont typeface="Arial" panose="020B0604020202020204" pitchFamily="34" charset="0"/>
              <a:buChar char="•"/>
            </a:pPr>
            <a:r>
              <a:rPr lang="en-US" sz="2400" dirty="0"/>
              <a:t>Changing weather patterns</a:t>
            </a:r>
          </a:p>
          <a:p>
            <a:pPr lvl="1"/>
            <a:r>
              <a:rPr lang="en-US" sz="2200" dirty="0"/>
              <a:t>More erratic rainfall &amp; temperatures</a:t>
            </a:r>
          </a:p>
          <a:p>
            <a:pPr lvl="1"/>
            <a:r>
              <a:rPr lang="en-US" sz="2200" dirty="0"/>
              <a:t>Multi-year droughts; unusual storms</a:t>
            </a:r>
          </a:p>
          <a:p>
            <a:pPr lvl="1"/>
            <a:r>
              <a:rPr lang="en-US" sz="2200" dirty="0"/>
              <a:t>Winter warmups affect dormancy</a:t>
            </a:r>
          </a:p>
          <a:p>
            <a:pPr>
              <a:buFont typeface="Arial" panose="020B0604020202020204" pitchFamily="34" charset="0"/>
              <a:buChar char="•"/>
            </a:pPr>
            <a:r>
              <a:rPr lang="en-US" sz="2400" dirty="0"/>
              <a:t>Societal factors</a:t>
            </a:r>
          </a:p>
          <a:p>
            <a:pPr lvl="1"/>
            <a:r>
              <a:rPr lang="en-US" sz="2200" dirty="0"/>
              <a:t>Demands for non-timber forests goods &amp; services</a:t>
            </a:r>
          </a:p>
          <a:p>
            <a:pPr lvl="1"/>
            <a:r>
              <a:rPr lang="en-US" sz="2200" dirty="0"/>
              <a:t>New recreation preferences</a:t>
            </a:r>
          </a:p>
          <a:p>
            <a:pPr lvl="1"/>
            <a:r>
              <a:rPr lang="en-US" sz="2200" dirty="0"/>
              <a:t>Public mistrust </a:t>
            </a:r>
          </a:p>
          <a:p>
            <a:pPr>
              <a:buFont typeface="Arial" panose="020B0604020202020204" pitchFamily="34" charset="0"/>
              <a:buChar char="•"/>
            </a:pPr>
            <a:r>
              <a:rPr lang="en-US" sz="2400" dirty="0"/>
              <a:t>Conversion of forests to other land uses; development &amp; agriculture</a:t>
            </a:r>
          </a:p>
          <a:p>
            <a:endParaRPr lang="en-US" sz="2400" dirty="0"/>
          </a:p>
          <a:p>
            <a:endParaRPr lang="en-US" sz="2400" dirty="0"/>
          </a:p>
        </p:txBody>
      </p:sp>
      <p:pic>
        <p:nvPicPr>
          <p:cNvPr id="4" name="Picture 3"/>
          <p:cNvPicPr>
            <a:picLocks noChangeAspect="1"/>
          </p:cNvPicPr>
          <p:nvPr/>
        </p:nvPicPr>
        <p:blipFill>
          <a:blip r:embed="rId3"/>
          <a:stretch>
            <a:fillRect/>
          </a:stretch>
        </p:blipFill>
        <p:spPr>
          <a:xfrm>
            <a:off x="6970075" y="1273126"/>
            <a:ext cx="5004658" cy="3808714"/>
          </a:xfrm>
          <a:prstGeom prst="rect">
            <a:avLst/>
          </a:prstGeom>
        </p:spPr>
      </p:pic>
    </p:spTree>
    <p:extLst>
      <p:ext uri="{BB962C8B-B14F-4D97-AF65-F5344CB8AC3E}">
        <p14:creationId xmlns:p14="http://schemas.microsoft.com/office/powerpoint/2010/main" val="2204638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1048" y="0"/>
            <a:ext cx="10566400" cy="1143000"/>
          </a:xfrm>
        </p:spPr>
        <p:txBody>
          <a:bodyPr/>
          <a:lstStyle/>
          <a:p>
            <a:r>
              <a:rPr lang="en-US" dirty="0"/>
              <a:t>Status of Forest Sector R&amp;D	</a:t>
            </a:r>
            <a:r>
              <a:rPr lang="en-US" sz="2000" dirty="0"/>
              <a:t>(1 of 5)</a:t>
            </a:r>
          </a:p>
        </p:txBody>
      </p:sp>
      <p:sp>
        <p:nvSpPr>
          <p:cNvPr id="3" name="Content Placeholder 2"/>
          <p:cNvSpPr>
            <a:spLocks noGrp="1"/>
          </p:cNvSpPr>
          <p:nvPr>
            <p:ph idx="1"/>
          </p:nvPr>
        </p:nvSpPr>
        <p:spPr>
          <a:xfrm>
            <a:off x="1221048" y="1143000"/>
            <a:ext cx="10566400" cy="4038600"/>
          </a:xfrm>
        </p:spPr>
        <p:txBody>
          <a:bodyPr/>
          <a:lstStyle/>
          <a:p>
            <a:pPr>
              <a:buFont typeface="Arial" panose="020B0604020202020204" pitchFamily="34" charset="0"/>
              <a:buChar char="•"/>
            </a:pPr>
            <a:r>
              <a:rPr lang="en-US" dirty="0"/>
              <a:t>The research landscape is changing </a:t>
            </a:r>
          </a:p>
          <a:p>
            <a:pPr lvl="1"/>
            <a:r>
              <a:rPr lang="en-US" dirty="0"/>
              <a:t>Loss of federal capacity</a:t>
            </a:r>
          </a:p>
          <a:p>
            <a:pPr lvl="1"/>
            <a:r>
              <a:rPr lang="en-US" dirty="0"/>
              <a:t>Loss of corporate research funding </a:t>
            </a:r>
          </a:p>
          <a:p>
            <a:pPr lvl="1"/>
            <a:r>
              <a:rPr lang="en-US" dirty="0"/>
              <a:t>Loss of university research capacity</a:t>
            </a:r>
          </a:p>
          <a:p>
            <a:pPr lvl="1"/>
            <a:r>
              <a:rPr lang="en-US" dirty="0"/>
              <a:t> New research entities have emerged; e.g., SFI</a:t>
            </a:r>
          </a:p>
          <a:p>
            <a:pPr lvl="1"/>
            <a:r>
              <a:rPr lang="en-US" dirty="0"/>
              <a:t>New sources of funding are being searched for</a:t>
            </a:r>
            <a:endParaRPr lang="en-US" sz="2000" dirty="0"/>
          </a:p>
          <a:p>
            <a:pPr lvl="1"/>
            <a:r>
              <a:rPr lang="en-US" dirty="0"/>
              <a:t>New environmental services markets are emerging</a:t>
            </a:r>
          </a:p>
        </p:txBody>
      </p:sp>
    </p:spTree>
    <p:extLst>
      <p:ext uri="{BB962C8B-B14F-4D97-AF65-F5344CB8AC3E}">
        <p14:creationId xmlns:p14="http://schemas.microsoft.com/office/powerpoint/2010/main" val="764095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2131" y="38793"/>
            <a:ext cx="10566400" cy="1143000"/>
          </a:xfrm>
        </p:spPr>
        <p:txBody>
          <a:bodyPr/>
          <a:lstStyle/>
          <a:p>
            <a:r>
              <a:rPr lang="en-US" dirty="0"/>
              <a:t>Status of Forest Sector R&amp;D	</a:t>
            </a:r>
            <a:r>
              <a:rPr lang="en-US" sz="2000" dirty="0"/>
              <a:t>(2 of 5)</a:t>
            </a:r>
          </a:p>
        </p:txBody>
      </p:sp>
      <p:sp>
        <p:nvSpPr>
          <p:cNvPr id="3" name="Content Placeholder 2"/>
          <p:cNvSpPr>
            <a:spLocks noGrp="1"/>
          </p:cNvSpPr>
          <p:nvPr>
            <p:ph idx="1"/>
          </p:nvPr>
        </p:nvSpPr>
        <p:spPr>
          <a:xfrm>
            <a:off x="1287549" y="1181793"/>
            <a:ext cx="10566400" cy="4038600"/>
          </a:xfrm>
        </p:spPr>
        <p:txBody>
          <a:bodyPr/>
          <a:lstStyle/>
          <a:p>
            <a:pPr>
              <a:buFont typeface="Arial" panose="020B0604020202020204" pitchFamily="34" charset="0"/>
              <a:buChar char="•"/>
            </a:pPr>
            <a:r>
              <a:rPr lang="en-US" dirty="0"/>
              <a:t>Inadequate funding ; comparisons with other U.S. sectors</a:t>
            </a:r>
          </a:p>
          <a:p>
            <a:pPr lvl="2"/>
            <a:r>
              <a:rPr lang="en-US" dirty="0"/>
              <a:t>Current </a:t>
            </a:r>
            <a:r>
              <a:rPr lang="en-US" b="1" i="1" dirty="0">
                <a:solidFill>
                  <a:srgbClr val="DCC852"/>
                </a:solidFill>
              </a:rPr>
              <a:t>federal</a:t>
            </a:r>
            <a:r>
              <a:rPr lang="en-US" dirty="0">
                <a:solidFill>
                  <a:srgbClr val="DCC852"/>
                </a:solidFill>
              </a:rPr>
              <a:t> </a:t>
            </a:r>
            <a:r>
              <a:rPr lang="en-US" dirty="0"/>
              <a:t>investment in </a:t>
            </a:r>
            <a:r>
              <a:rPr lang="en-US" b="1" i="1" dirty="0"/>
              <a:t>forest sector </a:t>
            </a:r>
            <a:r>
              <a:rPr lang="en-US" dirty="0"/>
              <a:t>R&amp;D</a:t>
            </a:r>
            <a:endParaRPr lang="en-US" sz="2400" dirty="0"/>
          </a:p>
          <a:p>
            <a:pPr marL="1828800" lvl="3" indent="-457200">
              <a:buFont typeface="Courier New" panose="02070309020205020404" pitchFamily="49" charset="0"/>
              <a:buChar char="o"/>
            </a:pPr>
            <a:r>
              <a:rPr lang="en-US" sz="2000">
                <a:latin typeface="Calibri" panose="020F0502020204030204" pitchFamily="34" charset="0"/>
                <a:cs typeface="Calibri" panose="020F0502020204030204" pitchFamily="34" charset="0"/>
              </a:rPr>
              <a:t>$600 </a:t>
            </a:r>
            <a:r>
              <a:rPr lang="en-US" sz="2000" dirty="0">
                <a:latin typeface="Calibri" panose="020F0502020204030204" pitchFamily="34" charset="0"/>
                <a:cs typeface="Calibri" panose="020F0502020204030204" pitchFamily="34" charset="0"/>
              </a:rPr>
              <a:t>million in 2014 vs $1.1 billion in 1962 (real $); </a:t>
            </a:r>
            <a:r>
              <a:rPr lang="en-US" sz="2000">
                <a:latin typeface="Calibri" panose="020F0502020204030204" pitchFamily="34" charset="0"/>
                <a:cs typeface="Calibri" panose="020F0502020204030204" pitchFamily="34" charset="0"/>
              </a:rPr>
              <a:t>down 40 </a:t>
            </a:r>
            <a:r>
              <a:rPr lang="en-US" sz="2000" dirty="0">
                <a:latin typeface="Calibri" panose="020F0502020204030204" pitchFamily="34" charset="0"/>
                <a:cs typeface="Calibri" panose="020F0502020204030204" pitchFamily="34" charset="0"/>
              </a:rPr>
              <a:t>percent</a:t>
            </a:r>
          </a:p>
          <a:p>
            <a:pPr lvl="2"/>
            <a:r>
              <a:rPr lang="en-US" dirty="0"/>
              <a:t>Current </a:t>
            </a:r>
            <a:r>
              <a:rPr lang="en-US" b="1" i="1" dirty="0">
                <a:solidFill>
                  <a:srgbClr val="DCC852"/>
                </a:solidFill>
              </a:rPr>
              <a:t>corporate</a:t>
            </a:r>
            <a:r>
              <a:rPr lang="en-US" dirty="0"/>
              <a:t> investment by </a:t>
            </a:r>
            <a:r>
              <a:rPr lang="en-US" b="1" i="1" dirty="0"/>
              <a:t>other sectors </a:t>
            </a:r>
            <a:r>
              <a:rPr lang="en-US" dirty="0"/>
              <a:t>in R&amp;D</a:t>
            </a:r>
          </a:p>
          <a:p>
            <a:pPr marL="1828800" lvl="3" indent="-457200">
              <a:buFont typeface="Courier New" panose="02070309020205020404" pitchFamily="49" charset="0"/>
              <a:buChar char="o"/>
            </a:pPr>
            <a:r>
              <a:rPr lang="en-US" sz="2200" dirty="0">
                <a:latin typeface="Calibri" panose="020F0502020204030204" pitchFamily="34" charset="0"/>
                <a:cs typeface="Calibri" panose="020F0502020204030204" pitchFamily="34" charset="0"/>
              </a:rPr>
              <a:t>Biomedicine &amp; health care:  12 percent of revenue</a:t>
            </a:r>
          </a:p>
          <a:p>
            <a:pPr marL="1828800" lvl="3" indent="-457200">
              <a:buFont typeface="Courier New" panose="02070309020205020404" pitchFamily="49" charset="0"/>
              <a:buChar char="o"/>
            </a:pPr>
            <a:r>
              <a:rPr lang="en-US" sz="2200" dirty="0">
                <a:latin typeface="Calibri" panose="020F0502020204030204" pitchFamily="34" charset="0"/>
                <a:cs typeface="Calibri" panose="020F0502020204030204" pitchFamily="34" charset="0"/>
              </a:rPr>
              <a:t>Computers &amp; electronics:  9 percent of revenue</a:t>
            </a:r>
          </a:p>
          <a:p>
            <a:pPr marL="1828800" lvl="3" indent="-457200">
              <a:buFont typeface="Courier New" panose="02070309020205020404" pitchFamily="49" charset="0"/>
              <a:buChar char="o"/>
            </a:pPr>
            <a:r>
              <a:rPr lang="en-US" sz="2200" dirty="0">
                <a:latin typeface="Calibri" panose="020F0502020204030204" pitchFamily="34" charset="0"/>
                <a:cs typeface="Calibri" panose="020F0502020204030204" pitchFamily="34" charset="0"/>
              </a:rPr>
              <a:t>Software &amp; applications:  more than 16 percent of revenue</a:t>
            </a:r>
          </a:p>
          <a:p>
            <a:pPr marL="1828800" lvl="3" indent="-457200">
              <a:buFont typeface="Courier New" panose="02070309020205020404" pitchFamily="49" charset="0"/>
              <a:buChar char="o"/>
            </a:pPr>
            <a:r>
              <a:rPr lang="en-US" sz="2200" dirty="0">
                <a:latin typeface="Calibri" panose="020F0502020204030204" pitchFamily="34" charset="0"/>
                <a:cs typeface="Calibri" panose="020F0502020204030204" pitchFamily="34" charset="0"/>
              </a:rPr>
              <a:t>Automobiles:  3.5 percent of revenue</a:t>
            </a:r>
          </a:p>
          <a:p>
            <a:pPr marL="1828800" lvl="3" indent="-457200">
              <a:buFont typeface="Courier New" panose="02070309020205020404" pitchFamily="49" charset="0"/>
              <a:buChar char="o"/>
            </a:pPr>
            <a:r>
              <a:rPr lang="en-US" sz="2200" b="1" dirty="0">
                <a:solidFill>
                  <a:srgbClr val="92D050"/>
                </a:solidFill>
                <a:latin typeface="Calibri" panose="020F0502020204030204" pitchFamily="34" charset="0"/>
                <a:cs typeface="Calibri" panose="020F0502020204030204" pitchFamily="34" charset="0"/>
              </a:rPr>
              <a:t>Forest sector:  0.5 percent of revenue </a:t>
            </a:r>
          </a:p>
          <a:p>
            <a:pPr lvl="1" indent="0">
              <a:buNone/>
            </a:pPr>
            <a:endParaRPr lang="en-US" sz="18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9446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215" y="0"/>
            <a:ext cx="10566400" cy="1143000"/>
          </a:xfrm>
        </p:spPr>
        <p:txBody>
          <a:bodyPr/>
          <a:lstStyle/>
          <a:p>
            <a:r>
              <a:rPr lang="en-US" dirty="0"/>
              <a:t>Comparison to Other Sectors of U.S. Economy    </a:t>
            </a:r>
            <a:r>
              <a:rPr lang="en-US" sz="2000" dirty="0"/>
              <a:t>( 3 of 5)</a:t>
            </a:r>
          </a:p>
        </p:txBody>
      </p:sp>
      <p:sp>
        <p:nvSpPr>
          <p:cNvPr id="3" name="Content Placeholder 2"/>
          <p:cNvSpPr>
            <a:spLocks noGrp="1"/>
          </p:cNvSpPr>
          <p:nvPr>
            <p:ph idx="1"/>
          </p:nvPr>
        </p:nvSpPr>
        <p:spPr>
          <a:xfrm>
            <a:off x="1188721" y="1321300"/>
            <a:ext cx="4994030" cy="5334000"/>
          </a:xfrm>
        </p:spPr>
        <p:txBody>
          <a:bodyPr/>
          <a:lstStyle/>
          <a:p>
            <a:pPr>
              <a:buFont typeface="Arial" panose="020B0604020202020204" pitchFamily="34" charset="0"/>
              <a:buChar char="•"/>
            </a:pPr>
            <a:r>
              <a:rPr lang="en-US" sz="2500" dirty="0"/>
              <a:t>Other manufacturing sectors invest an average of 3.4 percent of sales on innovation chain</a:t>
            </a:r>
          </a:p>
          <a:p>
            <a:pPr marL="0" indent="0">
              <a:buNone/>
            </a:pPr>
            <a:endParaRPr lang="en-US" sz="2500" dirty="0"/>
          </a:p>
          <a:p>
            <a:pPr>
              <a:buFont typeface="Arial" panose="020B0604020202020204" pitchFamily="34" charset="0"/>
              <a:buChar char="•"/>
            </a:pPr>
            <a:r>
              <a:rPr lang="en-US" sz="2500" dirty="0"/>
              <a:t>In the forest sector	</a:t>
            </a:r>
          </a:p>
          <a:p>
            <a:pPr lvl="1"/>
            <a:r>
              <a:rPr lang="en-US" dirty="0"/>
              <a:t>Wood products sector spends     0.6 percent of sales</a:t>
            </a:r>
          </a:p>
          <a:p>
            <a:pPr lvl="1"/>
            <a:r>
              <a:rPr lang="en-US" dirty="0"/>
              <a:t>Pulp &amp; paper sector spends     0.5 percent of sales</a:t>
            </a:r>
          </a:p>
        </p:txBody>
      </p:sp>
      <p:graphicFrame>
        <p:nvGraphicFramePr>
          <p:cNvPr id="4" name="Chart 3"/>
          <p:cNvGraphicFramePr>
            <a:graphicFrameLocks/>
          </p:cNvGraphicFramePr>
          <p:nvPr>
            <p:extLst>
              <p:ext uri="{D42A27DB-BD31-4B8C-83A1-F6EECF244321}">
                <p14:modId xmlns:p14="http://schemas.microsoft.com/office/powerpoint/2010/main" val="905200198"/>
              </p:ext>
            </p:extLst>
          </p:nvPr>
        </p:nvGraphicFramePr>
        <p:xfrm>
          <a:off x="6070209" y="1222826"/>
          <a:ext cx="5679440" cy="44951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2983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0"/>
            <a:ext cx="10566400" cy="1143000"/>
          </a:xfrm>
        </p:spPr>
        <p:txBody>
          <a:bodyPr/>
          <a:lstStyle/>
          <a:p>
            <a:r>
              <a:rPr lang="en-US" dirty="0"/>
              <a:t>Status of Forest Sector R&amp;D	</a:t>
            </a:r>
            <a:r>
              <a:rPr lang="en-US" sz="2000" dirty="0"/>
              <a:t>(4 of 5)</a:t>
            </a:r>
          </a:p>
        </p:txBody>
      </p:sp>
      <p:sp>
        <p:nvSpPr>
          <p:cNvPr id="3" name="Content Placeholder 2"/>
          <p:cNvSpPr>
            <a:spLocks noGrp="1"/>
          </p:cNvSpPr>
          <p:nvPr>
            <p:ph idx="1"/>
          </p:nvPr>
        </p:nvSpPr>
        <p:spPr>
          <a:xfrm>
            <a:off x="1221048" y="1264920"/>
            <a:ext cx="10566400" cy="4038600"/>
          </a:xfrm>
        </p:spPr>
        <p:txBody>
          <a:bodyPr>
            <a:normAutofit fontScale="92500" lnSpcReduction="10000"/>
          </a:bodyPr>
          <a:lstStyle/>
          <a:p>
            <a:pPr>
              <a:buFont typeface="Arial" panose="020B0604020202020204" pitchFamily="34" charset="0"/>
              <a:buChar char="•"/>
            </a:pPr>
            <a:r>
              <a:rPr lang="en-US" dirty="0"/>
              <a:t>Inadequate funding: Comparisons with </a:t>
            </a:r>
            <a:r>
              <a:rPr lang="en-US" b="1" i="1" dirty="0">
                <a:solidFill>
                  <a:srgbClr val="DCC852"/>
                </a:solidFill>
              </a:rPr>
              <a:t>other countries</a:t>
            </a:r>
            <a:endParaRPr lang="en-US" sz="2200" dirty="0">
              <a:solidFill>
                <a:srgbClr val="DCC852"/>
              </a:solidFill>
            </a:endParaRPr>
          </a:p>
          <a:p>
            <a:pPr lvl="1"/>
            <a:r>
              <a:rPr lang="en-US" b="1" dirty="0">
                <a:solidFill>
                  <a:srgbClr val="92D050"/>
                </a:solidFill>
              </a:rPr>
              <a:t>Canada</a:t>
            </a:r>
            <a:endParaRPr lang="en-US" sz="2200" b="1" dirty="0">
              <a:solidFill>
                <a:srgbClr val="92D050"/>
              </a:solidFill>
            </a:endParaRPr>
          </a:p>
          <a:p>
            <a:pPr lvl="2" indent="-457200">
              <a:buFont typeface="Courier New" panose="02070309020205020404" pitchFamily="49" charset="0"/>
              <a:buChar char="o"/>
            </a:pPr>
            <a:r>
              <a:rPr lang="en-US" sz="2400" b="1" i="1" dirty="0"/>
              <a:t>Six times </a:t>
            </a:r>
            <a:r>
              <a:rPr lang="en-US" sz="2400" dirty="0"/>
              <a:t>as much as U.S., for forest sector that is 18 percent of U.S. forest sector</a:t>
            </a:r>
          </a:p>
          <a:p>
            <a:pPr lvl="2" indent="-457200">
              <a:buFont typeface="Courier New" panose="02070309020205020404" pitchFamily="49" charset="0"/>
              <a:buChar char="o"/>
            </a:pPr>
            <a:r>
              <a:rPr lang="en-US" sz="2400" dirty="0"/>
              <a:t>48 percent provided by Canadian industries</a:t>
            </a:r>
          </a:p>
          <a:p>
            <a:pPr lvl="1"/>
            <a:r>
              <a:rPr lang="en-US" b="1" dirty="0">
                <a:solidFill>
                  <a:srgbClr val="92D050"/>
                </a:solidFill>
              </a:rPr>
              <a:t>Finland</a:t>
            </a:r>
          </a:p>
          <a:p>
            <a:pPr lvl="2"/>
            <a:r>
              <a:rPr lang="en-US" sz="2400" dirty="0"/>
              <a:t>€450 million invested in forest sector R&amp;D; ⅓ contributed by Finnish industries</a:t>
            </a:r>
          </a:p>
          <a:p>
            <a:pPr lvl="2"/>
            <a:r>
              <a:rPr lang="en-US" sz="2400" dirty="0"/>
              <a:t>2.2 percent of annual revenues; if same percentage for U.S. =&gt; $6.1 billion!</a:t>
            </a:r>
          </a:p>
          <a:p>
            <a:pPr lvl="1"/>
            <a:r>
              <a:rPr lang="en-US" b="1" dirty="0">
                <a:solidFill>
                  <a:srgbClr val="92D050"/>
                </a:solidFill>
              </a:rPr>
              <a:t>European Union</a:t>
            </a:r>
          </a:p>
          <a:p>
            <a:pPr lvl="2"/>
            <a:r>
              <a:rPr lang="en-US" sz="2400" dirty="0"/>
              <a:t>€140 million in 2016; an increase of 10 percent over 2015</a:t>
            </a:r>
          </a:p>
          <a:p>
            <a:pPr lvl="2"/>
            <a:r>
              <a:rPr lang="en-US" sz="2400" dirty="0"/>
              <a:t>€500 million invested from 2007-2013 for 180 projects in the forest sector</a:t>
            </a:r>
          </a:p>
          <a:p>
            <a:pPr lvl="2"/>
            <a:endParaRPr lang="en-US" dirty="0"/>
          </a:p>
        </p:txBody>
      </p:sp>
    </p:spTree>
    <p:extLst>
      <p:ext uri="{BB962C8B-B14F-4D97-AF65-F5344CB8AC3E}">
        <p14:creationId xmlns:p14="http://schemas.microsoft.com/office/powerpoint/2010/main" val="3500102974"/>
      </p:ext>
    </p:extLst>
  </p:cSld>
  <p:clrMapOvr>
    <a:masterClrMapping/>
  </p:clrMapOvr>
</p:sld>
</file>

<file path=ppt/theme/theme1.xml><?xml version="1.0" encoding="utf-8"?>
<a:theme xmlns:a="http://schemas.openxmlformats.org/drawingml/2006/main" name="Chains_Are_Strong_co_66_CrystalGraphics.com_PowerPoint_Templates_totx">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Chains_Are_Strong_co_66_CrystalGraphics.com_PowerPoint_Templates_totx</Template>
  <TotalTime>1381</TotalTime>
  <Words>4819</Words>
  <Application>Microsoft Office PowerPoint</Application>
  <PresentationFormat>Widescreen</PresentationFormat>
  <Paragraphs>374</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Courier New</vt:lpstr>
      <vt:lpstr>Wingdings</vt:lpstr>
      <vt:lpstr>Chains_Are_Strong_co_66_CrystalGraphics.com_PowerPoint_Templates_totx</vt:lpstr>
      <vt:lpstr>Forest Sector Research &amp; Development Funding:  Weak Links Stymie Innovation</vt:lpstr>
      <vt:lpstr>Bottom Line Up Front</vt:lpstr>
      <vt:lpstr>Agenda for Today</vt:lpstr>
      <vt:lpstr>Forest Sector Challenges (1 of 2) </vt:lpstr>
      <vt:lpstr>Forest Sector Challenges (2 of 2)</vt:lpstr>
      <vt:lpstr>Status of Forest Sector R&amp;D (1 of 5)</vt:lpstr>
      <vt:lpstr>Status of Forest Sector R&amp;D (2 of 5)</vt:lpstr>
      <vt:lpstr>Comparison to Other Sectors of U.S. Economy    ( 3 of 5)</vt:lpstr>
      <vt:lpstr>Status of Forest Sector R&amp;D (4 of 5)</vt:lpstr>
      <vt:lpstr>Where Does This Information Leave the U.S.?</vt:lpstr>
      <vt:lpstr>Forest Sector Opportunities  </vt:lpstr>
      <vt:lpstr>Part 2:  Research Funding Trends for U.S. Forest Sector</vt:lpstr>
      <vt:lpstr>Forest Sector R&amp;D Funding, 2014  ($698.7 million)</vt:lpstr>
      <vt:lpstr>Forest Sector R&amp;D Funding, 2014 ($698.7 million)</vt:lpstr>
      <vt:lpstr>Recent Trends in Forest Sector Funding</vt:lpstr>
      <vt:lpstr>Commentary  ( 1 of 2)</vt:lpstr>
      <vt:lpstr>Commentary  ( 2 of 2)</vt:lpstr>
      <vt:lpstr>National Science Foundation</vt:lpstr>
      <vt:lpstr>National Institutes for Food &amp; Agriculture</vt:lpstr>
      <vt:lpstr>Grant Program Funding Trends:  NIFA</vt:lpstr>
      <vt:lpstr>USDA Forest Service</vt:lpstr>
      <vt:lpstr>Summary: </vt:lpstr>
      <vt:lpstr>PowerPoint Presentation</vt:lpstr>
      <vt:lpstr>What’s the Future?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RWGuldin</dc:creator>
  <cp:lastModifiedBy>RIch Guldin</cp:lastModifiedBy>
  <cp:revision>107</cp:revision>
  <cp:lastPrinted>2017-11-09T14:01:50Z</cp:lastPrinted>
  <dcterms:created xsi:type="dcterms:W3CDTF">2017-11-05T18:23:08Z</dcterms:created>
  <dcterms:modified xsi:type="dcterms:W3CDTF">2018-03-23T15:04:02Z</dcterms:modified>
</cp:coreProperties>
</file>